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4.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61"/>
  </p:notesMasterIdLst>
  <p:sldIdLst>
    <p:sldId id="256" r:id="rId2"/>
    <p:sldId id="804" r:id="rId3"/>
    <p:sldId id="857" r:id="rId4"/>
    <p:sldId id="791" r:id="rId5"/>
    <p:sldId id="803" r:id="rId6"/>
    <p:sldId id="792" r:id="rId7"/>
    <p:sldId id="801" r:id="rId8"/>
    <p:sldId id="813" r:id="rId9"/>
    <p:sldId id="830" r:id="rId10"/>
    <p:sldId id="757" r:id="rId11"/>
    <p:sldId id="821" r:id="rId12"/>
    <p:sldId id="822" r:id="rId13"/>
    <p:sldId id="800" r:id="rId14"/>
    <p:sldId id="909" r:id="rId15"/>
    <p:sldId id="912" r:id="rId16"/>
    <p:sldId id="861" r:id="rId17"/>
    <p:sldId id="860" r:id="rId18"/>
    <p:sldId id="899" r:id="rId19"/>
    <p:sldId id="900" r:id="rId20"/>
    <p:sldId id="915" r:id="rId21"/>
    <p:sldId id="904" r:id="rId22"/>
    <p:sldId id="905" r:id="rId23"/>
    <p:sldId id="906" r:id="rId24"/>
    <p:sldId id="907" r:id="rId25"/>
    <p:sldId id="903" r:id="rId26"/>
    <p:sldId id="265" r:id="rId27"/>
    <p:sldId id="923" r:id="rId28"/>
    <p:sldId id="266" r:id="rId29"/>
    <p:sldId id="864" r:id="rId30"/>
    <p:sldId id="865" r:id="rId31"/>
    <p:sldId id="866" r:id="rId32"/>
    <p:sldId id="867" r:id="rId33"/>
    <p:sldId id="868" r:id="rId34"/>
    <p:sldId id="869" r:id="rId35"/>
    <p:sldId id="870" r:id="rId36"/>
    <p:sldId id="871" r:id="rId37"/>
    <p:sldId id="873" r:id="rId38"/>
    <p:sldId id="924" r:id="rId39"/>
    <p:sldId id="876" r:id="rId40"/>
    <p:sldId id="878" r:id="rId41"/>
    <p:sldId id="879" r:id="rId42"/>
    <p:sldId id="880" r:id="rId43"/>
    <p:sldId id="881" r:id="rId44"/>
    <p:sldId id="882" r:id="rId45"/>
    <p:sldId id="883" r:id="rId46"/>
    <p:sldId id="884" r:id="rId47"/>
    <p:sldId id="885" r:id="rId48"/>
    <p:sldId id="886" r:id="rId49"/>
    <p:sldId id="917" r:id="rId50"/>
    <p:sldId id="887" r:id="rId51"/>
    <p:sldId id="925" r:id="rId52"/>
    <p:sldId id="889" r:id="rId53"/>
    <p:sldId id="890" r:id="rId54"/>
    <p:sldId id="891" r:id="rId55"/>
    <p:sldId id="892" r:id="rId56"/>
    <p:sldId id="893" r:id="rId57"/>
    <p:sldId id="914" r:id="rId58"/>
    <p:sldId id="842" r:id="rId59"/>
    <p:sldId id="921"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7983A1C-2CAC-8C49-A23E-E43773AFA8DD}">
          <p14:sldIdLst>
            <p14:sldId id="256"/>
            <p14:sldId id="804"/>
            <p14:sldId id="857"/>
          </p14:sldIdLst>
        </p14:section>
        <p14:section name="緑内障の診断" id="{1034B703-F4E1-2741-93B6-EBEE8A4E2EBE}">
          <p14:sldIdLst>
            <p14:sldId id="791"/>
            <p14:sldId id="803"/>
            <p14:sldId id="792"/>
            <p14:sldId id="801"/>
            <p14:sldId id="813"/>
            <p14:sldId id="830"/>
          </p14:sldIdLst>
        </p14:section>
        <p14:section name="機能と構造の重要性" id="{12DC096A-C684-1046-96C4-2C8FCB45EF18}">
          <p14:sldIdLst>
            <p14:sldId id="757"/>
            <p14:sldId id="821"/>
            <p14:sldId id="822"/>
            <p14:sldId id="800"/>
          </p14:sldIdLst>
        </p14:section>
        <p14:section name="Structure-function relationship" id="{E8D2267A-70B9-DA47-AFBA-BBA5C45B29F6}">
          <p14:sldIdLst>
            <p14:sldId id="909"/>
            <p14:sldId id="912"/>
            <p14:sldId id="861"/>
            <p14:sldId id="860"/>
            <p14:sldId id="899"/>
            <p14:sldId id="900"/>
            <p14:sldId id="915"/>
            <p14:sldId id="904"/>
            <p14:sldId id="905"/>
            <p14:sldId id="906"/>
            <p14:sldId id="907"/>
            <p14:sldId id="903"/>
            <p14:sldId id="265"/>
            <p14:sldId id="923"/>
            <p14:sldId id="266"/>
            <p14:sldId id="864"/>
            <p14:sldId id="865"/>
            <p14:sldId id="866"/>
            <p14:sldId id="867"/>
            <p14:sldId id="868"/>
            <p14:sldId id="869"/>
            <p14:sldId id="870"/>
            <p14:sldId id="871"/>
            <p14:sldId id="873"/>
            <p14:sldId id="924"/>
            <p14:sldId id="876"/>
            <p14:sldId id="878"/>
            <p14:sldId id="879"/>
            <p14:sldId id="880"/>
            <p14:sldId id="881"/>
            <p14:sldId id="882"/>
            <p14:sldId id="883"/>
            <p14:sldId id="884"/>
            <p14:sldId id="885"/>
            <p14:sldId id="886"/>
            <p14:sldId id="917"/>
            <p14:sldId id="887"/>
            <p14:sldId id="925"/>
            <p14:sldId id="889"/>
            <p14:sldId id="890"/>
            <p14:sldId id="891"/>
            <p14:sldId id="892"/>
            <p14:sldId id="893"/>
            <p14:sldId id="914"/>
            <p14:sldId id="842"/>
            <p14:sldId id="921"/>
          </p14:sldIdLst>
        </p14:section>
        <p14:section name="Keep_HFA24-2c" id="{2FC67A15-11D1-4441-840E-7DA5CE3E4D7D}">
          <p14:sldIdLst/>
        </p14:section>
      </p14:sectionLst>
    </p:ex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5" clrIdx="0"/>
  <p:cmAuthor id="2" name="Yoshimasa Tanab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41D65-08C8-498D-ACF1-0FA0B6134859}">
  <a:tblStyle styleId="{BD641D65-08C8-498D-ACF1-0FA0B61348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407"/>
    <p:restoredTop sz="76431"/>
  </p:normalViewPr>
  <p:slideViewPr>
    <p:cSldViewPr snapToGrid="0" snapToObjects="1" showGuides="1">
      <p:cViewPr varScale="1">
        <p:scale>
          <a:sx n="97" d="100"/>
          <a:sy n="97" d="100"/>
        </p:scale>
        <p:origin x="1440" y="184"/>
      </p:cViewPr>
      <p:guideLst>
        <p:guide orient="horz" pos="2205"/>
        <p:guide pos="2835"/>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4T18:55:27.384" idx="1">
    <p:pos x="6000" y="0"/>
    <p:text>MDがX軸　WRGCがY軸の方がよい
-Shumpei Ogawa</p:text>
  </p:cm>
  <p:cm authorId="1" dt="2017-10-14T18:55:27.384" idx="2">
    <p:pos x="6000" y="100"/>
    <p:text>直しました
-Yoshimasa Tanabe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15T04:21:59.126" idx="5">
    <p:pos x="6000" y="200"/>
    <p:text>早期より良さそうな図ですよね。
-Yoshimasa Tanabe</p:text>
  </p:cm>
  <p:cm authorId="1" dt="2017-10-16T04:35:39.899" idx="3">
    <p:pos x="6000" y="0"/>
    <p:text>傾きが水平に近くなっているので相関が周りに比べて悪くなるのだと思います。
-Yoshimasa Tanabe</p:text>
  </p:cm>
  <p:cm authorId="1" dt="2017-10-16T04:35:39.899" idx="4">
    <p:pos x="6000" y="100"/>
    <p:text>うーん。これで相関わるいの？単にnが少ないだけじゃない？
-Shumpei Ogawa</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0-15T11:29:50.953" idx="8">
    <p:pos x="6000" y="200"/>
    <p:text>いいっすよ。もちろん。
-Shumpei Ogawa</p:text>
  </p:cm>
  <p:cm authorId="1" dt="2017-10-15T12:25:46.062" idx="6">
    <p:pos x="6000" y="0"/>
    <p:text>そういえば正常データだしちゃっていいんですか？
-Yoshimasa Tanabe</p:text>
  </p:cm>
  <p:cm authorId="1" dt="2017-10-15T12:25:46.062" idx="7">
    <p:pos x="6000" y="100"/>
    <p:text>あざーす！
-Yoshimasa Tanabe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10-14T19:35:36.289" idx="14">
    <p:pos x="6000" y="500"/>
    <p:text>対象数の違いかなと思ってました
-Yoshimasa Tanabe</p:text>
  </p:cm>
  <p:cm authorId="1" dt="2017-10-14T22:39:10.439" idx="11">
    <p:pos x="6000" y="200"/>
    <p:text>あっでもこれ平均ですね。対象数関係ないですね。
-Yoshimasa Tanabe</p:text>
  </p:cm>
  <p:cm authorId="1" dt="2017-10-16T21:10:49.484" idx="13">
    <p:pos x="6000" y="400"/>
    <p:text>convよりdispの方が少なくなると思ってたんですが緑内障ではdispのほうが多いんですね
-Yoshimasa Tanabe</p:text>
  </p:cm>
  <p:cm authorId="1" dt="2017-10-16T23:32:19.311" idx="10">
    <p:pos x="6000" y="100"/>
    <p:text>この図が一番おもしろいかもね。いいコメントがでると助かります。
-Shumpei Ogawa</p:text>
  </p:cm>
  <p:cm authorId="1" dt="2017-10-17T04:04:58.663" idx="9">
    <p:pos x="6000" y="0"/>
    <p:text>これって緑内障の人は同じ人が繰り返しているので1例1眼もしくは左右2眼にすると変わってきたりしないですかね？
-Yoshimasa Tanabe</p:text>
  </p:cm>
  <p:cm authorId="1" dt="2017-10-17T04:04:58.663" idx="12">
    <p:pos x="6000" y="300"/>
    <p:text>あれ、Healthy のdispがearlyより少ない。なんで？
-Shumpei Ogawa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SFR</a:t>
            </a:r>
            <a:r>
              <a:rPr kumimoji="1" lang="ja-JP" altLang="en-US"/>
              <a:t>の理解の上で、有名な</a:t>
            </a:r>
            <a:r>
              <a:rPr kumimoji="1" lang="en-US" altLang="ja-JP" dirty="0" err="1"/>
              <a:t>Garway</a:t>
            </a:r>
            <a:r>
              <a:rPr kumimoji="1" lang="ja-JP" altLang="en-US"/>
              <a:t>−</a:t>
            </a:r>
            <a:r>
              <a:rPr kumimoji="1" lang="en-US" altLang="ja-JP" dirty="0"/>
              <a:t>heath</a:t>
            </a:r>
            <a:r>
              <a:rPr kumimoji="1" lang="ja-JP" altLang="en-US"/>
              <a:t>のマップです。</a:t>
            </a:r>
            <a:endParaRPr kumimoji="1" lang="en-US" altLang="ja-JP" dirty="0"/>
          </a:p>
          <a:p>
            <a:endParaRPr kumimoji="1" lang="en-US" altLang="ja-JP" dirty="0"/>
          </a:p>
          <a:p>
            <a:r>
              <a:rPr kumimoji="1" lang="ja-JP" altLang="en-US"/>
              <a:t>これは</a:t>
            </a:r>
            <a:r>
              <a:rPr kumimoji="1" lang="en-US" altLang="ja-JP" dirty="0"/>
              <a:t>NFLD</a:t>
            </a:r>
            <a:r>
              <a:rPr kumimoji="1" lang="ja-JP" altLang="en-US"/>
              <a:t>を有する緑内障患者さんの眼底写真に</a:t>
            </a:r>
            <a:r>
              <a:rPr kumimoji="1" lang="en-US" altLang="ja-JP" dirty="0"/>
              <a:t>HFA24−2</a:t>
            </a:r>
            <a:r>
              <a:rPr kumimoji="1" lang="ja-JP" altLang="en-US"/>
              <a:t>の測定点を重ね合わせ、測定点の線維が乳頭のどの部分へ入射するかを検討し、マップを作成しました。</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83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実際に、</a:t>
            </a:r>
            <a:r>
              <a:rPr kumimoji="1" lang="en-US" altLang="ja-JP" dirty="0" err="1"/>
              <a:t>Garway</a:t>
            </a:r>
            <a:r>
              <a:rPr kumimoji="1" lang="en-US" altLang="ja-JP" dirty="0"/>
              <a:t> heath</a:t>
            </a:r>
            <a:r>
              <a:rPr kumimoji="1" lang="ja-JP" altLang="en-US"/>
              <a:t>　</a:t>
            </a:r>
            <a:r>
              <a:rPr kumimoji="1" lang="en-US" altLang="ja-JP" dirty="0"/>
              <a:t>map</a:t>
            </a:r>
            <a:r>
              <a:rPr kumimoji="1" lang="ja-JP" altLang="en-US"/>
              <a:t>を用いて検討を行った、２つの論文を紹介したいと思います。</a:t>
            </a:r>
            <a:endParaRPr kumimoji="1" lang="en-US" altLang="ja-JP" dirty="0"/>
          </a:p>
          <a:p>
            <a:endParaRPr kumimoji="1" lang="en-US" altLang="ja-JP" dirty="0"/>
          </a:p>
          <a:p>
            <a:r>
              <a:rPr kumimoji="1" lang="en-US" altLang="ja-JP" dirty="0"/>
              <a:t>G-H</a:t>
            </a:r>
            <a:r>
              <a:rPr kumimoji="1" lang="ja-JP" altLang="en-US"/>
              <a:t>の</a:t>
            </a:r>
            <a:r>
              <a:rPr kumimoji="1" lang="en-US" altLang="ja-JP" dirty="0"/>
              <a:t>24-2</a:t>
            </a:r>
            <a:r>
              <a:rPr kumimoji="1" lang="ja-JP" altLang="en-US"/>
              <a:t>と</a:t>
            </a:r>
            <a:r>
              <a:rPr kumimoji="1" lang="en-US" altLang="ja-JP" dirty="0"/>
              <a:t>RNFLT</a:t>
            </a:r>
            <a:r>
              <a:rPr kumimoji="1" lang="ja-JP" altLang="en-US"/>
              <a:t>の各セクターの相関係数</a:t>
            </a:r>
            <a:r>
              <a:rPr kumimoji="1" lang="en-US" altLang="ja-JP" dirty="0"/>
              <a:t>R2 </a:t>
            </a:r>
            <a:r>
              <a:rPr kumimoji="1" lang="ja-JP" altLang="en-US"/>
              <a:t>を調べると、上耳側と下耳側が約</a:t>
            </a:r>
            <a:r>
              <a:rPr kumimoji="1" lang="en-US" altLang="ja-JP" dirty="0"/>
              <a:t>0.5-6</a:t>
            </a:r>
            <a:r>
              <a:rPr kumimoji="1" lang="ja-JP" altLang="en-US"/>
              <a:t>、</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26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スライド イメージ プレースホルダ 1"/>
          <p:cNvSpPr>
            <a:spLocks noGrp="1" noRot="1" noChangeAspect="1" noTextEdit="1"/>
          </p:cNvSpPr>
          <p:nvPr>
            <p:ph type="sldImg"/>
          </p:nvPr>
        </p:nvSpPr>
        <p:spPr>
          <a:ln/>
        </p:spPr>
      </p:sp>
      <p:sp>
        <p:nvSpPr>
          <p:cNvPr id="206851" name="ノート プレースホル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ja-JP" altLang="en-US"/>
              <a:t>先程の相関の良かった下耳側の関係を見てみると、早期では</a:t>
            </a:r>
            <a:r>
              <a:rPr lang="en-US" altLang="ja-JP" dirty="0"/>
              <a:t>RNFLT</a:t>
            </a:r>
            <a:r>
              <a:rPr lang="ja-JP" altLang="en-US"/>
              <a:t>が</a:t>
            </a:r>
            <a:r>
              <a:rPr lang="en-US" altLang="ja-JP" dirty="0"/>
              <a:t>140</a:t>
            </a:r>
            <a:r>
              <a:rPr lang="ja-JP" altLang="en-US"/>
              <a:t>から</a:t>
            </a:r>
            <a:r>
              <a:rPr lang="en-US" altLang="ja-JP" dirty="0"/>
              <a:t>60</a:t>
            </a:r>
            <a:r>
              <a:rPr lang="ja-JP" altLang="en-US"/>
              <a:t>マイクロメートルに急激に低下するしますが。</a:t>
            </a:r>
            <a:endParaRPr lang="en-US" altLang="ja-JP" dirty="0"/>
          </a:p>
          <a:p>
            <a:r>
              <a:rPr lang="ja-JP" altLang="en-US"/>
              <a:t>中期から、後期では、視野変化に比べてて、</a:t>
            </a:r>
            <a:r>
              <a:rPr lang="en-US" altLang="ja-JP" dirty="0"/>
              <a:t>RNFLT</a:t>
            </a:r>
            <a:r>
              <a:rPr lang="ja-JP" altLang="en-US"/>
              <a:t>の減少は鈍化します。</a:t>
            </a:r>
            <a:endParaRPr lang="en-US" altLang="ja-JP" dirty="0"/>
          </a:p>
          <a:p>
            <a:endParaRPr lang="en-US" altLang="ja-JP" dirty="0"/>
          </a:p>
          <a:p>
            <a:r>
              <a:rPr lang="ja-JP" altLang="en-US"/>
              <a:t>フロア　エフェクトと呼ばれ、網膜の厚みの情報には、神経線維だけではなく支持組織などの組織も含まれることや、</a:t>
            </a:r>
            <a:r>
              <a:rPr lang="en-US" altLang="ja-JP" dirty="0"/>
              <a:t>DB</a:t>
            </a:r>
            <a:r>
              <a:rPr lang="ja-JP" altLang="en-US"/>
              <a:t>とマイクロメートルという</a:t>
            </a:r>
            <a:r>
              <a:rPr lang="en-US" altLang="ja-JP" dirty="0"/>
              <a:t>log</a:t>
            </a:r>
            <a:r>
              <a:rPr lang="ja-JP" altLang="en-US"/>
              <a:t>と</a:t>
            </a:r>
            <a:r>
              <a:rPr lang="en-US" altLang="ja-JP" dirty="0"/>
              <a:t>linear</a:t>
            </a:r>
            <a:r>
              <a:rPr lang="ja-JP" altLang="en-US"/>
              <a:t>という単位系の違いも影響していると考えております。</a:t>
            </a:r>
            <a:endParaRPr lang="en-US" altLang="ja-JP" dirty="0"/>
          </a:p>
          <a:p>
            <a:endParaRPr lang="en-US" altLang="ja-JP" dirty="0"/>
          </a:p>
          <a:p>
            <a:r>
              <a:rPr lang="ja-JP" altLang="en-US"/>
              <a:t>早期診断での</a:t>
            </a:r>
            <a:r>
              <a:rPr lang="en-US" altLang="ja-JP" dirty="0"/>
              <a:t>OCT</a:t>
            </a:r>
            <a:r>
              <a:rPr lang="ja-JP" altLang="en-US"/>
              <a:t>の有用性と、中期以降の進行検出力の低下が示唆されます。</a:t>
            </a:r>
          </a:p>
        </p:txBody>
      </p:sp>
      <p:sp>
        <p:nvSpPr>
          <p:cNvPr id="206852" name="スライド番号プレースホル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096D6A2F-18A1-497E-ADBF-03AA3E51EA9A}" type="slidenum">
              <a:rPr lang="ja-JP" altLang="en-US" smtClean="0">
                <a:solidFill>
                  <a:srgbClr val="000000"/>
                </a:solidFill>
              </a:rPr>
              <a:pPr eaLnBrk="1" hangingPunct="1"/>
              <a:t>13</a:t>
            </a:fld>
            <a:endParaRPr lang="ja-JP" altLang="en-US">
              <a:solidFill>
                <a:srgbClr val="000000"/>
              </a:solidFill>
            </a:endParaRPr>
          </a:p>
        </p:txBody>
      </p:sp>
    </p:spTree>
    <p:extLst>
      <p:ext uri="{BB962C8B-B14F-4D97-AF65-F5344CB8AC3E}">
        <p14:creationId xmlns:p14="http://schemas.microsoft.com/office/powerpoint/2010/main" val="174036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を考慮することは、病態理解、臨床応用において重要であることには代わりありません。</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00"/>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日常診療でも、</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の得意な早期と、</a:t>
            </a:r>
            <a:r>
              <a:rPr lang="en-US" altLang="ja-JP" sz="1200" b="0" i="0" u="none" strike="noStrike" cap="none" dirty="0">
                <a:solidFill>
                  <a:schemeClr val="dk1"/>
                </a:solidFill>
                <a:latin typeface="Calibri"/>
                <a:ea typeface="Calibri"/>
                <a:cs typeface="Calibri"/>
                <a:sym typeface="Calibri"/>
              </a:rPr>
              <a:t>SAP</a:t>
            </a:r>
            <a:r>
              <a:rPr lang="ja-JP" altLang="en-US" sz="1200" b="0" i="0" u="none" strike="noStrike" cap="none">
                <a:solidFill>
                  <a:schemeClr val="dk1"/>
                </a:solidFill>
                <a:latin typeface="Calibri"/>
                <a:ea typeface="Calibri"/>
                <a:cs typeface="Calibri"/>
                <a:sym typeface="Calibri"/>
              </a:rPr>
              <a:t>の得意な中期以降を組み合わせて総合的に評価していると思いますが、こういう指標があればと便利です。</a:t>
            </a:r>
            <a:endParaRPr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36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そこで出てきたのが、</a:t>
            </a:r>
            <a:r>
              <a:rPr kumimoji="1" lang="en-US" altLang="ja-JP" dirty="0"/>
              <a:t>RGC</a:t>
            </a:r>
            <a:r>
              <a:rPr kumimoji="1" lang="ja-JP" altLang="en-US"/>
              <a:t>を共通単位にして、</a:t>
            </a:r>
            <a:r>
              <a:rPr kumimoji="1" lang="en-US" altLang="ja-JP" dirty="0"/>
              <a:t>SAP</a:t>
            </a:r>
            <a:r>
              <a:rPr kumimoji="1" lang="ja-JP" altLang="en-US"/>
              <a:t>と</a:t>
            </a:r>
            <a:r>
              <a:rPr kumimoji="1" lang="en-US" altLang="ja-JP" dirty="0"/>
              <a:t>OCT</a:t>
            </a:r>
            <a:r>
              <a:rPr kumimoji="1" lang="ja-JP" altLang="en-US"/>
              <a:t>を組み合わせようというアイデアです。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372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d791355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8d79135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en-US" altLang="ja-JP" sz="1050" b="0" i="0" u="none" strike="noStrike" cap="none" dirty="0">
                <a:solidFill>
                  <a:schemeClr val="dk1"/>
                </a:solidFill>
                <a:latin typeface="Calibri"/>
                <a:ea typeface="Calibri"/>
                <a:cs typeface="Calibri"/>
                <a:sym typeface="Calibri"/>
              </a:rPr>
              <a:t>RGC</a:t>
            </a:r>
            <a:r>
              <a:rPr lang="ja-JP" altLang="en-US" sz="1050" b="0" i="0" u="none" strike="noStrike" cap="none">
                <a:solidFill>
                  <a:schemeClr val="dk1"/>
                </a:solidFill>
                <a:latin typeface="Calibri"/>
                <a:ea typeface="Calibri"/>
                <a:cs typeface="Calibri"/>
                <a:sym typeface="Calibri"/>
              </a:rPr>
              <a:t>数の求め方の式です。</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ハーベルスらは、</a:t>
            </a:r>
            <a:r>
              <a:rPr lang="ja-JP" altLang="en-US" sz="1050" b="0" i="0" u="none" strike="noStrike" cap="none">
                <a:solidFill>
                  <a:schemeClr val="dk1"/>
                </a:solidFill>
                <a:latin typeface="Calibri"/>
                <a:ea typeface="Calibri"/>
                <a:cs typeface="Calibri"/>
                <a:sym typeface="Calibri"/>
              </a:rPr>
              <a:t>サルに視野検査をトレーニングし、レーザーを用いて緑内障モデルとして、視野検査と</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a:solidFill>
                  <a:schemeClr val="dk1"/>
                </a:solidFill>
                <a:latin typeface="Calibri"/>
                <a:ea typeface="Calibri"/>
                <a:cs typeface="Calibri"/>
                <a:sym typeface="Calibri"/>
              </a:rPr>
              <a:t>のよる網膜厚みの関係を調べました。</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29" name="Google Shape;229;g28d7913553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299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altLang="en-US" sz="1100" b="0" i="0" u="none" strike="noStrike" cap="none">
                <a:solidFill>
                  <a:schemeClr val="dk1"/>
                </a:solidFill>
                <a:highlight>
                  <a:srgbClr val="FFFFFF"/>
                </a:highlight>
                <a:latin typeface="Times New Roman"/>
                <a:ea typeface="Times New Roman"/>
                <a:cs typeface="Times New Roman"/>
                <a:sym typeface="Times New Roman"/>
              </a:rPr>
              <a:t>サルの実験で得られた式を</a:t>
            </a:r>
            <a:r>
              <a:rPr lang="en-US" altLang="ja-JP" sz="1100" b="0" i="0" u="none" strike="noStrike" cap="none" dirty="0">
                <a:solidFill>
                  <a:schemeClr val="dk1"/>
                </a:solidFill>
                <a:highlight>
                  <a:srgbClr val="FFFFFF"/>
                </a:highlight>
                <a:latin typeface="Times New Roman"/>
                <a:ea typeface="Times New Roman"/>
                <a:cs typeface="Times New Roman"/>
                <a:sym typeface="Times New Roman"/>
              </a:rPr>
              <a:t>Medeiros</a:t>
            </a:r>
            <a:r>
              <a:rPr lang="ja-JP" altLang="en-US" sz="1100" b="0" i="0" u="none" strike="noStrike" cap="none">
                <a:solidFill>
                  <a:schemeClr val="dk1"/>
                </a:solidFill>
                <a:highlight>
                  <a:srgbClr val="FFFFFF"/>
                </a:highlight>
                <a:latin typeface="Times New Roman"/>
                <a:ea typeface="Times New Roman"/>
                <a:cs typeface="Times New Roman"/>
                <a:sym typeface="Times New Roman"/>
              </a:rPr>
              <a:t>らは、ヒト緑内障患者さんに最適化します。</a:t>
            </a:r>
            <a:endParaRPr lang="en-US" altLang="ja-JP"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endParaRPr lang="en-US" altLang="ja-JP"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en-US" altLang="ja-JP" sz="1100" b="0" i="0" u="none" strike="noStrike" cap="none" dirty="0">
                <a:solidFill>
                  <a:schemeClr val="dk1"/>
                </a:solidFill>
                <a:highlight>
                  <a:srgbClr val="FFFFFF"/>
                </a:highlight>
                <a:latin typeface="Times New Roman"/>
                <a:ea typeface="Times New Roman"/>
                <a:cs typeface="Times New Roman"/>
                <a:sym typeface="Times New Roman"/>
              </a:rPr>
              <a:t>SAP</a:t>
            </a:r>
            <a:r>
              <a:rPr lang="ja-JP" altLang="en-US" sz="1100" b="0" i="0" u="none" strike="noStrike" cap="none">
                <a:solidFill>
                  <a:schemeClr val="dk1"/>
                </a:solidFill>
                <a:highlight>
                  <a:srgbClr val="FFFFFF"/>
                </a:highlight>
                <a:latin typeface="Times New Roman"/>
                <a:ea typeface="Times New Roman"/>
                <a:cs typeface="Times New Roman"/>
                <a:sym typeface="Times New Roman"/>
              </a:rPr>
              <a:t>ｒｇｃと</a:t>
            </a:r>
            <a:r>
              <a:rPr lang="en-US" altLang="ja-JP" sz="1100" b="0" i="0" u="none" strike="noStrike" cap="none" dirty="0">
                <a:solidFill>
                  <a:schemeClr val="dk1"/>
                </a:solidFill>
                <a:highlight>
                  <a:srgbClr val="FFFFFF"/>
                </a:highlight>
                <a:latin typeface="Times New Roman"/>
                <a:ea typeface="Times New Roman"/>
                <a:cs typeface="Times New Roman"/>
                <a:sym typeface="Times New Roman"/>
              </a:rPr>
              <a:t>OCT</a:t>
            </a:r>
            <a:r>
              <a:rPr lang="ja-JP" altLang="en-US" sz="1100" b="0" i="0" u="none" strike="noStrike" cap="none">
                <a:solidFill>
                  <a:schemeClr val="dk1"/>
                </a:solidFill>
                <a:highlight>
                  <a:srgbClr val="FFFFFF"/>
                </a:highlight>
                <a:latin typeface="Times New Roman"/>
                <a:ea typeface="Times New Roman"/>
                <a:cs typeface="Times New Roman"/>
                <a:sym typeface="Times New Roman"/>
              </a:rPr>
              <a:t>ｒｇｃを、</a:t>
            </a:r>
            <a:r>
              <a:rPr lang="en-US" altLang="ja-JP" sz="1100" b="0" i="0" u="none" strike="noStrike" cap="none" dirty="0">
                <a:solidFill>
                  <a:schemeClr val="dk1"/>
                </a:solidFill>
                <a:highlight>
                  <a:srgbClr val="FFFFFF"/>
                </a:highlight>
                <a:latin typeface="Times New Roman"/>
                <a:ea typeface="Times New Roman"/>
                <a:cs typeface="Times New Roman"/>
                <a:sym typeface="Times New Roman"/>
              </a:rPr>
              <a:t>MD</a:t>
            </a:r>
            <a:r>
              <a:rPr lang="ja-JP" altLang="en-US" sz="1100" b="0" i="0" u="none" strike="noStrike" cap="none">
                <a:solidFill>
                  <a:schemeClr val="dk1"/>
                </a:solidFill>
                <a:highlight>
                  <a:srgbClr val="FFFFFF"/>
                </a:highlight>
                <a:latin typeface="Times New Roman"/>
                <a:ea typeface="Times New Roman"/>
                <a:cs typeface="Times New Roman"/>
                <a:sym typeface="Times New Roman"/>
              </a:rPr>
              <a:t>値で表現される緑内障病期でバランスしようというのが基本的なアイデアです</a:t>
            </a:r>
            <a:endParaRPr lang="en-US" altLang="ja-JP"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06" name="Google Shape;206;p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95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Ｗ</a:t>
            </a:r>
            <a:r>
              <a:rPr kumimoji="1" lang="en-US" altLang="ja-JP" sz="1050" b="0" i="0" u="none" strike="noStrike" kern="1200" cap="none" dirty="0">
                <a:solidFill>
                  <a:schemeClr val="tx1"/>
                </a:solidFill>
                <a:latin typeface="+mn-ea"/>
                <a:ea typeface="+mn-ea"/>
                <a:cs typeface="Calibri"/>
                <a:sym typeface="Calibri"/>
              </a:rPr>
              <a:t>RGC</a:t>
            </a:r>
            <a:r>
              <a:rPr kumimoji="1" lang="ja-JP" altLang="en-US" sz="1050" b="0" i="0" u="none" strike="noStrike" kern="1200" cap="none">
                <a:solidFill>
                  <a:schemeClr val="tx1"/>
                </a:solidFill>
                <a:latin typeface="+mn-ea"/>
                <a:ea typeface="+mn-ea"/>
                <a:cs typeface="Calibri"/>
                <a:sym typeface="Calibri"/>
              </a:rPr>
              <a:t>のイメージをお示ししています。</a:t>
            </a:r>
            <a:endParaRPr kumimoji="1" lang="en-US" altLang="ja-JP" sz="1050" b="0" i="0" u="none" strike="noStrike" kern="1200" cap="none" dirty="0">
              <a:solidFill>
                <a:schemeClr val="tx1"/>
              </a:solidFill>
              <a:latin typeface="+mn-ea"/>
              <a:ea typeface="+mn-ea"/>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左側の早期にはより</a:t>
            </a:r>
            <a:r>
              <a:rPr kumimoji="1" lang="en-US" altLang="ja-JP" sz="1050" b="0" i="0" u="none" strike="noStrike" kern="1200" cap="none" dirty="0">
                <a:solidFill>
                  <a:schemeClr val="tx1"/>
                </a:solidFill>
                <a:latin typeface="+mn-ea"/>
                <a:ea typeface="+mn-ea"/>
                <a:cs typeface="Calibri"/>
                <a:sym typeface="Calibri"/>
              </a:rPr>
              <a:t>OCT</a:t>
            </a:r>
            <a:r>
              <a:rPr kumimoji="1" lang="ja-JP" altLang="en-US" sz="1050" b="0" i="0" u="none" strike="noStrike" kern="1200" cap="none">
                <a:solidFill>
                  <a:schemeClr val="tx1"/>
                </a:solidFill>
                <a:latin typeface="+mn-ea"/>
                <a:ea typeface="+mn-ea"/>
                <a:cs typeface="Calibri"/>
                <a:sym typeface="Calibri"/>
              </a:rPr>
              <a:t>の測定結果が反映され、後期に進むにつれて</a:t>
            </a:r>
            <a:r>
              <a:rPr kumimoji="1" lang="en-US" altLang="ja-JP" sz="1050" b="0" i="0" u="none" strike="noStrike" kern="1200" cap="none" dirty="0">
                <a:solidFill>
                  <a:schemeClr val="tx1"/>
                </a:solidFill>
                <a:latin typeface="+mn-ea"/>
                <a:ea typeface="+mn-ea"/>
                <a:cs typeface="Calibri"/>
                <a:sym typeface="Calibri"/>
              </a:rPr>
              <a:t>SAP</a:t>
            </a:r>
            <a:r>
              <a:rPr kumimoji="1" lang="ja-JP" altLang="en-US" sz="1050" b="0" i="0" u="none" strike="noStrike" kern="1200" cap="none">
                <a:solidFill>
                  <a:schemeClr val="tx1"/>
                </a:solidFill>
                <a:latin typeface="+mn-ea"/>
                <a:ea typeface="+mn-ea"/>
                <a:cs typeface="Calibri"/>
                <a:sym typeface="Calibri"/>
              </a:rPr>
              <a:t>の測定結果が反映されることになります。</a:t>
            </a: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44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タイトルに</a:t>
            </a:r>
            <a:r>
              <a:rPr kumimoji="1" lang="en-US" altLang="ja-JP" dirty="0"/>
              <a:t>CSFI</a:t>
            </a:r>
            <a:r>
              <a:rPr kumimoji="1" lang="ja-JP" altLang="en-US"/>
              <a:t>といってしまったので、一応お示しすると、</a:t>
            </a:r>
            <a:endParaRPr kumimoji="1" lang="en-US" altLang="ja-JP" dirty="0"/>
          </a:p>
          <a:p>
            <a:r>
              <a:rPr kumimoji="1" lang="en-US" altLang="ja-JP" dirty="0"/>
              <a:t>CSFI</a:t>
            </a:r>
            <a:r>
              <a:rPr kumimoji="1" lang="ja-JP" altLang="en-US"/>
              <a:t>は、要は</a:t>
            </a:r>
            <a:r>
              <a:rPr kumimoji="1" lang="en-US" altLang="ja-JP" dirty="0" err="1"/>
              <a:t>wRGC</a:t>
            </a:r>
            <a:r>
              <a:rPr kumimoji="1" lang="ja-JP" altLang="en-US"/>
              <a:t>と正常でを用いて、消失した</a:t>
            </a:r>
            <a:r>
              <a:rPr kumimoji="1" lang="en-US" altLang="ja-JP" dirty="0"/>
              <a:t>RGC</a:t>
            </a:r>
            <a:r>
              <a:rPr kumimoji="1" lang="ja-JP" altLang="en-US"/>
              <a:t>を率をとして示すインデックスです。</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697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CSFI</a:t>
            </a:r>
            <a:r>
              <a:rPr kumimoji="1" lang="ja-JP" altLang="en-US"/>
              <a:t>や</a:t>
            </a:r>
            <a:r>
              <a:rPr kumimoji="1" lang="en-US" altLang="ja-JP" dirty="0" err="1"/>
              <a:t>wRGC</a:t>
            </a:r>
            <a:r>
              <a:rPr kumimoji="1" lang="ja-JP" altLang="en-US"/>
              <a:t>、</a:t>
            </a:r>
            <a:r>
              <a:rPr kumimoji="1" lang="en-US" altLang="ja-JP" dirty="0" err="1"/>
              <a:t>estimatedRGC</a:t>
            </a:r>
            <a:r>
              <a:rPr kumimoji="1" lang="ja-JP" altLang="en-US"/>
              <a:t>など、呼び方はいろいろですが、臨床での有用性が多数報告されています。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653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緑内障は視神経と視野に特徴的変化を有し、通常眼圧を十分に下降させることにより視神経障害を改善もしくは抑制しうる眼の機能的構造的異常を特徴とする疾患である」と定義され、網膜神経節細胞が選択的に障害される疾患です。</a:t>
            </a:r>
            <a:endParaRPr/>
          </a:p>
        </p:txBody>
      </p:sp>
      <p:sp>
        <p:nvSpPr>
          <p:cNvPr id="168" name="Google Shape;16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44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dirty="0">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382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12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目的はwrgcと、緑内障病期との関連性について検討しました★</a:t>
            </a:r>
            <a:endParaRPr/>
          </a:p>
        </p:txBody>
      </p:sp>
      <p:sp>
        <p:nvSpPr>
          <p:cNvPr id="278" name="Google Shape;278;p1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25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2009年9月から2015年7月までに慈恵医大附属病院緑内障専門外来を受診した345例661眼のうちハンフリーの信頼性指標を満たす330例572眼です。開放隅角緑内障と正常眼圧緑内障を対象としました★</a:t>
            </a:r>
            <a:endParaRPr/>
          </a:p>
        </p:txBody>
      </p:sp>
      <p:sp>
        <p:nvSpPr>
          <p:cNvPr id="285" name="Google Shape;285;p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95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対象の2群間で平均年齢とVFIに有意差は認められましたが、それ以外では、有意差はありませんでした★</a:t>
            </a:r>
            <a:endParaRPr/>
          </a:p>
        </p:txBody>
      </p:sp>
      <p:sp>
        <p:nvSpPr>
          <p:cNvPr id="301" name="Google Shape;301;p1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
        <p:nvSpPr>
          <p:cNvPr id="302" name="Google Shape;30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1013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スライドは、全データのwrgcとMD、VFIでのそれぞれの相関を表した分布です。左がMD, 右がVFIです☆</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wrgcとの相関係数は、MDが-0.87、VFIが-0.85と両者ともwrgcと高い相関を示しました★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10" name="Google Shape;31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43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次のMD値により病期を、早期、中期、後期に階層化し、各病期におるwrgcとMD・VFIとの相関の検討をおこないました★</a:t>
            </a:r>
            <a:endParaRPr/>
          </a:p>
        </p:txBody>
      </p:sp>
      <p:sp>
        <p:nvSpPr>
          <p:cNvPr id="322" name="Google Shape;322;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473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まず、早期緑内障では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wrgcとの相関係数は、MDが-0.65、VFIが-0.62でした★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34" name="Google Shape;334;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802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次に、中期緑内障では☆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wrgcとの相関係数は、MDが-0.48、VFIが-0.38で、MD、VFI共に早期と比べて相関が悪くなっています★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45" name="Google Shape;345;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111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次に、後期緑内障では☆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wrgcとの相関係数は、MDが-0.77、VFIが-0.83で、再度強い相関がありました★</a:t>
            </a:r>
            <a:endParaRPr/>
          </a:p>
        </p:txBody>
      </p:sp>
      <p:sp>
        <p:nvSpPr>
          <p:cNvPr id="356" name="Google Shape;35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826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緑内障の定義がガイドラインに述べられていますが、</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020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結果のまとめです。</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緑内障全病期と非常につよい相関。</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緑内障病期では後期がもっとも相関が高く、中期</a:t>
            </a:r>
            <a:r>
              <a:rPr lang="ja-JP" sz="1200" b="0" i="0" u="none" strike="noStrike" cap="none">
                <a:solidFill>
                  <a:schemeClr val="dk1"/>
                </a:solidFill>
                <a:latin typeface="Calibri"/>
                <a:ea typeface="Calibri"/>
                <a:cs typeface="Calibri"/>
                <a:sym typeface="Calibri"/>
              </a:rPr>
              <a:t>が低い★</a:t>
            </a:r>
            <a:endParaRPr/>
          </a:p>
        </p:txBody>
      </p:sp>
      <p:sp>
        <p:nvSpPr>
          <p:cNvPr id="368" name="Google Shape;368;p2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8275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altLang="en-US" sz="1050" b="0" i="0" u="none" strike="noStrike" cap="none">
                <a:solidFill>
                  <a:schemeClr val="dk1"/>
                </a:solidFill>
                <a:latin typeface="Calibri"/>
                <a:ea typeface="Calibri"/>
                <a:cs typeface="Calibri"/>
                <a:sym typeface="Calibri"/>
              </a:rPr>
              <a:t>これが</a:t>
            </a:r>
            <a:r>
              <a:rPr lang="ja-JP" sz="1050" b="0" i="0" u="none" strike="noStrike" cap="none">
                <a:solidFill>
                  <a:schemeClr val="dk1"/>
                </a:solidFill>
                <a:latin typeface="Calibri"/>
                <a:ea typeface="Calibri"/>
                <a:cs typeface="Calibri"/>
                <a:sym typeface="Calibri"/>
              </a:rPr>
              <a:t>、MDとwRGC、OCTRGC、ハンフリーRGCの</a:t>
            </a:r>
            <a:r>
              <a:rPr lang="ja-JP" altLang="en-US" sz="1050" b="0" i="0" u="none" strike="noStrike" cap="none">
                <a:solidFill>
                  <a:schemeClr val="dk1"/>
                </a:solidFill>
                <a:latin typeface="Calibri"/>
                <a:ea typeface="Calibri"/>
                <a:cs typeface="Calibri"/>
                <a:sym typeface="Calibri"/>
              </a:rPr>
              <a:t>関係を示してます。</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青の線がOCTRGC, 赤</a:t>
            </a:r>
            <a:r>
              <a:rPr lang="ja-JP" altLang="en-US" sz="1200" b="0" i="0" u="none" strike="noStrike" cap="none">
                <a:solidFill>
                  <a:schemeClr val="dk1"/>
                </a:solidFill>
                <a:latin typeface="Calibri"/>
                <a:ea typeface="Calibri"/>
                <a:cs typeface="Calibri"/>
                <a:sym typeface="Calibri"/>
              </a:rPr>
              <a:t>が</a:t>
            </a:r>
            <a:r>
              <a:rPr lang="en-US" altLang="ja-JP" sz="1200" b="0" i="0" u="none" strike="noStrike" cap="none" dirty="0">
                <a:solidFill>
                  <a:schemeClr val="dk1"/>
                </a:solidFill>
                <a:latin typeface="Calibri"/>
                <a:ea typeface="Calibri"/>
                <a:cs typeface="Calibri"/>
                <a:sym typeface="Calibri"/>
              </a:rPr>
              <a:t>SAP</a:t>
            </a:r>
            <a:r>
              <a:rPr lang="ja-JP" sz="1200" b="0" i="0" u="none" strike="noStrike" cap="none">
                <a:solidFill>
                  <a:schemeClr val="dk1"/>
                </a:solidFill>
                <a:latin typeface="Calibri"/>
                <a:ea typeface="Calibri"/>
                <a:cs typeface="Calibri"/>
                <a:sym typeface="Calibri"/>
              </a:rPr>
              <a:t>RGC, 緑がwRGCをあらわしています。</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早期では、OCTRGCが高い割合で採用されています。</a:t>
            </a:r>
            <a:r>
              <a:rPr lang="ja-JP" altLang="en-US" sz="1200" b="0" i="0" u="none" strike="noStrike" cap="none">
                <a:solidFill>
                  <a:schemeClr val="dk1"/>
                </a:solidFill>
                <a:latin typeface="Calibri"/>
                <a:ea typeface="Calibri"/>
                <a:cs typeface="Calibri"/>
                <a:sym typeface="Calibri"/>
              </a:rPr>
              <a:t>−</a:t>
            </a:r>
            <a:r>
              <a:rPr lang="en-US" altLang="ja-JP" sz="1200" b="0" i="0" u="none" strike="noStrike" cap="none" dirty="0">
                <a:solidFill>
                  <a:schemeClr val="dk1"/>
                </a:solidFill>
                <a:latin typeface="Calibri"/>
                <a:ea typeface="Calibri"/>
                <a:cs typeface="Calibri"/>
                <a:sym typeface="Calibri"/>
              </a:rPr>
              <a:t>15DB</a:t>
            </a:r>
            <a:r>
              <a:rPr lang="ja-JP" altLang="en-US" sz="1200" b="0" i="0" u="none" strike="noStrike" cap="none">
                <a:solidFill>
                  <a:schemeClr val="dk1"/>
                </a:solidFill>
                <a:latin typeface="Calibri"/>
                <a:ea typeface="Calibri"/>
                <a:cs typeface="Calibri"/>
                <a:sym typeface="Calibri"/>
              </a:rPr>
              <a:t>でちょうど半分ずつ採用されるわけですが、</a:t>
            </a:r>
            <a:r>
              <a:rPr lang="en-US" altLang="ja-JP" sz="1200" b="0" i="0" u="none" strike="noStrike" cap="none" dirty="0" err="1">
                <a:solidFill>
                  <a:schemeClr val="dk1"/>
                </a:solidFill>
                <a:latin typeface="Calibri"/>
                <a:ea typeface="Calibri"/>
                <a:cs typeface="Calibri"/>
                <a:sym typeface="Calibri"/>
              </a:rPr>
              <a:t>OCTrgc</a:t>
            </a:r>
            <a:r>
              <a:rPr lang="ja-JP" altLang="en-US" sz="1200" b="0" i="0" u="none" strike="noStrike" cap="none">
                <a:solidFill>
                  <a:schemeClr val="dk1"/>
                </a:solidFill>
                <a:latin typeface="Calibri"/>
                <a:ea typeface="Calibri"/>
                <a:cs typeface="Calibri"/>
                <a:sym typeface="Calibri"/>
              </a:rPr>
              <a:t>だけ追ってみると、視野消失まで</a:t>
            </a:r>
            <a:r>
              <a:rPr lang="en-US" altLang="ja-JP" sz="1200" b="0" i="0" u="none" strike="noStrike" cap="none" dirty="0">
                <a:solidFill>
                  <a:schemeClr val="dk1"/>
                </a:solidFill>
                <a:latin typeface="Calibri"/>
                <a:ea typeface="Calibri"/>
                <a:cs typeface="Calibri"/>
                <a:sym typeface="Calibri"/>
              </a:rPr>
              <a:t>RGC</a:t>
            </a:r>
            <a:r>
              <a:rPr lang="ja-JP" altLang="en-US" sz="1200" b="0" i="0" u="none" strike="noStrike" cap="none">
                <a:solidFill>
                  <a:schemeClr val="dk1"/>
                </a:solidFill>
                <a:latin typeface="Calibri"/>
                <a:ea typeface="Calibri"/>
                <a:cs typeface="Calibri"/>
                <a:sym typeface="Calibri"/>
              </a:rPr>
              <a:t>が持ちません。</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altLang="en-US" sz="1200" b="0" i="0" u="none" strike="noStrike" cap="none">
                <a:solidFill>
                  <a:schemeClr val="dk1"/>
                </a:solidFill>
                <a:latin typeface="Calibri"/>
                <a:ea typeface="Calibri"/>
                <a:cs typeface="Calibri"/>
                <a:sym typeface="Calibri"/>
              </a:rPr>
              <a:t>そこをうまく、</a:t>
            </a:r>
            <a:r>
              <a:rPr lang="en-US" altLang="ja-JP" sz="1200" b="0" i="0" u="none" strike="noStrike" cap="none" dirty="0" err="1">
                <a:solidFill>
                  <a:schemeClr val="dk1"/>
                </a:solidFill>
                <a:latin typeface="Calibri"/>
                <a:ea typeface="Calibri"/>
                <a:cs typeface="Calibri"/>
                <a:sym typeface="Calibri"/>
              </a:rPr>
              <a:t>SAPrgc</a:t>
            </a:r>
            <a:r>
              <a:rPr lang="ja-JP" altLang="en-US" sz="1200" b="0" i="0" u="none" strike="noStrike" cap="none">
                <a:solidFill>
                  <a:schemeClr val="dk1"/>
                </a:solidFill>
                <a:latin typeface="Calibri"/>
                <a:ea typeface="Calibri"/>
                <a:cs typeface="Calibri"/>
                <a:sym typeface="Calibri"/>
              </a:rPr>
              <a:t>に乗り換える形で全病期がうまく表現されています。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中期では、OCT、ハンフリーともに最もばらつきが大きい時期となり、両者を用いてｗRGCが算出されています。</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後期では、OCT、ハンフリーともにばらつきが再度減少します。このためMD値とハンフリーRGCの相関が改善していきます。しかし後期のOCTRGCに注目すると、視野消失以前にRGC数がゼロとなり、モデル改善の必要性が示唆されます★</a:t>
            </a:r>
            <a:endParaRPr dirty="0"/>
          </a:p>
        </p:txBody>
      </p:sp>
      <p:sp>
        <p:nvSpPr>
          <p:cNvPr id="386" name="Google Shape;386;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450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186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構造と機能の関係を解析した結果がこれまでに多く報告されてきています</a:t>
            </a:r>
            <a:r>
              <a:rPr lang="ja-JP" sz="1200" b="0" i="0" u="none" strike="noStrike" cap="none">
                <a:solidFill>
                  <a:srgbClr val="000000"/>
                </a:solidFill>
                <a:latin typeface="Calibri"/>
                <a:ea typeface="Calibri"/>
                <a:cs typeface="Calibri"/>
                <a:sym typeface="Calibri"/>
              </a:rPr>
              <a:t>。ハンフリー２４−２を用いて検討をおこなっていますが</a:t>
            </a:r>
            <a:r>
              <a:rPr lang="ja-JP" sz="1200" b="0" i="0" u="none" strike="noStrike" cap="none">
                <a:solidFill>
                  <a:schemeClr val="dk1"/>
                </a:solidFill>
                <a:latin typeface="Calibri"/>
                <a:ea typeface="Calibri"/>
                <a:cs typeface="Calibri"/>
                <a:sym typeface="Calibri"/>
              </a:rPr>
              <a:t>ハンフリー10-2による視神経乳頭マップの検討はありません。</a:t>
            </a:r>
            <a:endParaRPr dirty="0"/>
          </a:p>
        </p:txBody>
      </p:sp>
      <p:sp>
        <p:nvSpPr>
          <p:cNvPr id="421" name="Google Shape;42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392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対象です。2009年9月から2017年6月、慈恵医大附属病院眼科においてHFA10-2とOCTを同日に測定し、HFA10-2の信頼性指標とOCT基準を満たす131症例、628眼で同一症例を含んでいます★</a:t>
            </a:r>
            <a:endParaRPr/>
          </a:p>
        </p:txBody>
      </p:sp>
      <p:sp>
        <p:nvSpPr>
          <p:cNvPr id="437" name="Google Shape;437;p2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59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対象の内訳を眼数でお示ししています。POAG、NTG、PPGの3群を含む対照群です。★</a:t>
            </a:r>
            <a:endParaRPr/>
          </a:p>
        </p:txBody>
      </p:sp>
      <p:sp>
        <p:nvSpPr>
          <p:cNvPr id="444" name="Google Shape;444;p3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
        <p:nvSpPr>
          <p:cNvPr id="445" name="Google Shape;445;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500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ハンフリー10-2からのRGC数の算出方法です。</a:t>
            </a:r>
            <a:endParaRPr dirty="0"/>
          </a:p>
          <a:p>
            <a:pPr marL="0" marR="0" lvl="0" indent="0" algn="l" rtl="0">
              <a:spcBef>
                <a:spcPts val="0"/>
              </a:spcBef>
              <a:spcAft>
                <a:spcPts val="0"/>
              </a:spcAft>
              <a:buClr>
                <a:schemeClr val="dk1"/>
              </a:buClr>
              <a:buFont typeface="Calibri"/>
              <a:buNone/>
            </a:pPr>
            <a:r>
              <a:rPr lang="ja-JP" altLang="en-US" sz="1050" b="0" i="0" u="none" strike="noStrike" cap="none">
                <a:solidFill>
                  <a:schemeClr val="dk1"/>
                </a:solidFill>
                <a:latin typeface="Calibri"/>
                <a:ea typeface="Calibri"/>
                <a:cs typeface="Calibri"/>
                <a:sym typeface="Calibri"/>
              </a:rPr>
              <a:t>これまでは</a:t>
            </a:r>
            <a:r>
              <a:rPr lang="ja-JP" sz="1050" b="0" i="0" u="none" strike="noStrike" cap="none">
                <a:solidFill>
                  <a:schemeClr val="dk1"/>
                </a:solidFill>
                <a:latin typeface="Calibri"/>
                <a:ea typeface="Calibri"/>
                <a:cs typeface="Calibri"/>
                <a:sym typeface="Calibri"/>
              </a:rPr>
              <a:t>ハンフリー24-2、6度間隔</a:t>
            </a:r>
            <a:r>
              <a:rPr lang="ja-JP" altLang="en-US" sz="1050" b="0" i="0" u="none" strike="noStrike" cap="none">
                <a:solidFill>
                  <a:schemeClr val="dk1"/>
                </a:solidFill>
                <a:latin typeface="Calibri"/>
                <a:ea typeface="Calibri"/>
                <a:cs typeface="Calibri"/>
                <a:sym typeface="Calibri"/>
              </a:rPr>
              <a:t>の視野測定</a:t>
            </a:r>
            <a:r>
              <a:rPr lang="ja-JP" sz="1050" b="0" i="0" u="none" strike="noStrike" cap="none">
                <a:solidFill>
                  <a:schemeClr val="dk1"/>
                </a:solidFill>
                <a:latin typeface="Calibri"/>
                <a:ea typeface="Calibri"/>
                <a:cs typeface="Calibri"/>
                <a:sym typeface="Calibri"/>
              </a:rPr>
              <a:t>から計算された方法です。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そのためHFA10-2で使用される2度間隔の測定点でのRGC数は、一測定点に対応する面積の比から、6度グリッドを用いた場合の1/9となります。</a:t>
            </a:r>
            <a:endParaRPr dirty="0"/>
          </a:p>
          <a:p>
            <a:pPr marL="0" marR="0" lvl="0" indent="0" algn="l" rtl="0">
              <a:spcBef>
                <a:spcPts val="0"/>
              </a:spcBef>
              <a:spcAft>
                <a:spcPts val="0"/>
              </a:spcAft>
              <a:buClr>
                <a:schemeClr val="dk1"/>
              </a:buClr>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すべての測定点でのGCをせきさんしたものがRGC_HFAとなります</a:t>
            </a:r>
            <a:r>
              <a:rPr lang="ja-JP" sz="1200" b="0" i="0" u="none" strike="noStrike" cap="none">
                <a:solidFill>
                  <a:schemeClr val="dk1"/>
                </a:solidFill>
                <a:latin typeface="Calibri"/>
                <a:ea typeface="Calibri"/>
                <a:cs typeface="Calibri"/>
                <a:sym typeface="Calibri"/>
              </a:rPr>
              <a:t>]</a:t>
            </a:r>
            <a:endParaRPr dirty="0"/>
          </a:p>
        </p:txBody>
      </p:sp>
      <p:sp>
        <p:nvSpPr>
          <p:cNvPr id="454" name="Google Shape;454;p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4566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RGC_OCTはの算出方法です。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cs typeface="Calibri"/>
              <a:sym typeface="Calibri"/>
            </a:endParaRPr>
          </a:p>
          <a:p>
            <a:pPr marL="0" marR="0" lvl="0" indent="0" algn="l" rtl="0">
              <a:spcBef>
                <a:spcPts val="0"/>
              </a:spcBef>
              <a:spcAft>
                <a:spcPts val="0"/>
              </a:spcAft>
              <a:buClr>
                <a:schemeClr val="dk1"/>
              </a:buClr>
              <a:buFont typeface="Calibri"/>
              <a:buNone/>
            </a:pPr>
            <a:r>
              <a:rPr lang="en-US" altLang="ja-JP" sz="1200" b="0" i="0" u="none" strike="noStrike" cap="none" dirty="0">
                <a:solidFill>
                  <a:schemeClr val="dk1"/>
                </a:solidFill>
                <a:latin typeface="Calibri"/>
                <a:cs typeface="Calibri"/>
                <a:sym typeface="Calibri"/>
              </a:rPr>
              <a:t>10−2</a:t>
            </a:r>
            <a:r>
              <a:rPr lang="ja-JP" altLang="en-US" sz="1200" b="0" i="0" u="none" strike="noStrike" cap="none">
                <a:solidFill>
                  <a:schemeClr val="dk1"/>
                </a:solidFill>
                <a:latin typeface="Calibri"/>
                <a:cs typeface="Calibri"/>
                <a:sym typeface="Calibri"/>
              </a:rPr>
              <a:t>と乳頭のマップはないので、ザン</a:t>
            </a:r>
            <a:r>
              <a:rPr lang="ja-JP" sz="1200" b="0" i="0" u="none" strike="noStrike" cap="none">
                <a:solidFill>
                  <a:schemeClr val="dk1"/>
                </a:solidFill>
                <a:latin typeface="Calibri"/>
                <a:ea typeface="Calibri"/>
                <a:cs typeface="Calibri"/>
                <a:sym typeface="Calibri"/>
              </a:rPr>
              <a:t>らを参考に、cpRNFLの全周３６０度と半周１８０度をさいたくしました。</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RGC_OCTは、求めたい平均cpRNFLの厚みと、対応するOCTスキャンの円周の長さより求められます。</a:t>
            </a:r>
            <a:endParaRPr dirty="0"/>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399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HFA10-2のMDとRGC_OCTの関係をしめします。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青がRGCOCT360。赤がRGCOCT１８０です。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US" altLang="ja-JP" sz="1200" b="0" i="0" u="none" strike="noStrike" cap="none" dirty="0">
                <a:solidFill>
                  <a:schemeClr val="dk1"/>
                </a:solidFill>
                <a:latin typeface="Calibri"/>
                <a:ea typeface="Calibri"/>
                <a:cs typeface="Calibri"/>
                <a:sym typeface="Calibri"/>
              </a:rPr>
              <a:t>RGC</a:t>
            </a:r>
            <a:r>
              <a:rPr lang="ja-JP" altLang="en-US" sz="1200" b="0" i="0" u="none" strike="noStrike" cap="none">
                <a:solidFill>
                  <a:schemeClr val="dk1"/>
                </a:solidFill>
                <a:latin typeface="Calibri"/>
                <a:ea typeface="Calibri"/>
                <a:cs typeface="Calibri"/>
                <a:sym typeface="Calibri"/>
              </a:rPr>
              <a:t>数は単に</a:t>
            </a:r>
            <a:r>
              <a:rPr lang="en-US" altLang="ja-JP" sz="1200" b="0" i="0" u="none" strike="noStrike" cap="none" dirty="0">
                <a:solidFill>
                  <a:schemeClr val="dk1"/>
                </a:solidFill>
                <a:latin typeface="Calibri"/>
                <a:ea typeface="Calibri"/>
                <a:cs typeface="Calibri"/>
                <a:sym typeface="Calibri"/>
              </a:rPr>
              <a:t>360</a:t>
            </a:r>
            <a:r>
              <a:rPr lang="ja-JP" altLang="en-US" sz="1200" b="0" i="0" u="none" strike="noStrike" cap="none">
                <a:solidFill>
                  <a:schemeClr val="dk1"/>
                </a:solidFill>
                <a:latin typeface="Calibri"/>
                <a:ea typeface="Calibri"/>
                <a:cs typeface="Calibri"/>
                <a:sym typeface="Calibri"/>
              </a:rPr>
              <a:t>と</a:t>
            </a:r>
            <a:r>
              <a:rPr lang="en-US" altLang="ja-JP" sz="1200" b="0" i="0" u="none" strike="noStrike" cap="none" dirty="0">
                <a:solidFill>
                  <a:schemeClr val="dk1"/>
                </a:solidFill>
                <a:latin typeface="Calibri"/>
                <a:ea typeface="Calibri"/>
                <a:cs typeface="Calibri"/>
                <a:sym typeface="Calibri"/>
              </a:rPr>
              <a:t>180</a:t>
            </a:r>
            <a:r>
              <a:rPr lang="ja-JP" altLang="en-US" sz="1200" b="0" i="0" u="none" strike="noStrike" cap="none">
                <a:solidFill>
                  <a:schemeClr val="dk1"/>
                </a:solidFill>
                <a:latin typeface="Calibri"/>
                <a:ea typeface="Calibri"/>
                <a:cs typeface="Calibri"/>
                <a:sym typeface="Calibri"/>
              </a:rPr>
              <a:t>度では、</a:t>
            </a:r>
            <a:r>
              <a:rPr lang="en-US" altLang="ja-JP" sz="1200" b="0" i="0" u="none" strike="noStrike" cap="none" dirty="0">
                <a:solidFill>
                  <a:schemeClr val="dk1"/>
                </a:solidFill>
                <a:latin typeface="Calibri"/>
                <a:ea typeface="Calibri"/>
                <a:cs typeface="Calibri"/>
                <a:sym typeface="Calibri"/>
              </a:rPr>
              <a:t>2</a:t>
            </a:r>
            <a:r>
              <a:rPr lang="ja-JP" altLang="en-US" sz="1200" b="0" i="0" u="none" strike="noStrike" cap="none">
                <a:solidFill>
                  <a:schemeClr val="dk1"/>
                </a:solidFill>
                <a:latin typeface="Calibri"/>
                <a:ea typeface="Calibri"/>
                <a:cs typeface="Calibri"/>
                <a:sym typeface="Calibri"/>
              </a:rPr>
              <a:t>倍になるだけなので、相関には影響がありませんが、高い相関が認められました。</a:t>
            </a:r>
            <a:endParaRPr dirty="0"/>
          </a:p>
        </p:txBody>
      </p:sp>
      <p:sp>
        <p:nvSpPr>
          <p:cNvPr id="484" name="Google Shape;48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3550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RGC_HFAとRGC_OCTの関係を</a:t>
            </a:r>
            <a:r>
              <a:rPr lang="ja-JP" altLang="en-US" sz="1200" b="0" i="0" u="none" strike="noStrike" cap="none">
                <a:solidFill>
                  <a:schemeClr val="dk1"/>
                </a:solidFill>
                <a:latin typeface="Calibri"/>
                <a:ea typeface="Calibri"/>
                <a:cs typeface="Calibri"/>
                <a:sym typeface="Calibri"/>
              </a:rPr>
              <a:t>見てみると</a:t>
            </a:r>
            <a:endParaRPr dirty="0"/>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altLang="en-US" sz="1200" b="0" i="0" u="none" strike="noStrike" cap="none">
                <a:solidFill>
                  <a:schemeClr val="dk1"/>
                </a:solidFill>
                <a:latin typeface="Calibri"/>
                <a:ea typeface="Calibri"/>
                <a:cs typeface="Calibri"/>
                <a:sym typeface="Calibri"/>
              </a:rPr>
              <a:t>赤色の</a:t>
            </a:r>
            <a:r>
              <a:rPr lang="en-US" altLang="ja-JP" sz="1200" b="0" i="0" u="none" strike="noStrike" cap="none" dirty="0">
                <a:solidFill>
                  <a:schemeClr val="dk1"/>
                </a:solidFill>
                <a:latin typeface="Calibri"/>
                <a:ea typeface="Calibri"/>
                <a:cs typeface="Calibri"/>
                <a:sym typeface="Calibri"/>
              </a:rPr>
              <a:t>180</a:t>
            </a:r>
            <a:r>
              <a:rPr lang="ja-JP" altLang="en-US" sz="1200" b="0" i="0" u="none" strike="noStrike" cap="none">
                <a:solidFill>
                  <a:schemeClr val="dk1"/>
                </a:solidFill>
                <a:latin typeface="Calibri"/>
                <a:ea typeface="Calibri"/>
                <a:cs typeface="Calibri"/>
                <a:sym typeface="Calibri"/>
              </a:rPr>
              <a:t>度より青色の</a:t>
            </a:r>
            <a:r>
              <a:rPr lang="en-US" altLang="ja-JP" sz="1200" b="0" i="0" u="none" strike="noStrike" cap="none" dirty="0">
                <a:solidFill>
                  <a:schemeClr val="dk1"/>
                </a:solidFill>
                <a:latin typeface="Calibri"/>
                <a:ea typeface="Calibri"/>
                <a:cs typeface="Calibri"/>
                <a:sym typeface="Calibri"/>
              </a:rPr>
              <a:t>360</a:t>
            </a:r>
            <a:r>
              <a:rPr lang="ja-JP" altLang="en-US" sz="1200" b="0" i="0" u="none" strike="noStrike" cap="none">
                <a:solidFill>
                  <a:schemeClr val="dk1"/>
                </a:solidFill>
                <a:latin typeface="Calibri"/>
                <a:ea typeface="Calibri"/>
                <a:cs typeface="Calibri"/>
                <a:sym typeface="Calibri"/>
              </a:rPr>
              <a:t>度との対応が良好です。</a:t>
            </a:r>
            <a:endParaRPr lang="en-US" altLang="ja-JP" sz="1200" b="0" i="0" u="none" strike="noStrike" cap="none" dirty="0">
              <a:solidFill>
                <a:schemeClr val="dk1"/>
              </a:solidFill>
              <a:latin typeface="Calibri"/>
              <a:ea typeface="Calibri"/>
              <a:cs typeface="Calibri"/>
              <a:sym typeface="Calibri"/>
            </a:endParaRPr>
          </a:p>
        </p:txBody>
      </p:sp>
      <p:sp>
        <p:nvSpPr>
          <p:cNvPr id="506" name="Google Shape;50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852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視神経と視野に特徴的変化、機能的構造的異常というキーワードがあり、</a:t>
            </a:r>
            <a:endParaRPr kumimoji="1" lang="en-US" altLang="ja-JP" dirty="0"/>
          </a:p>
          <a:p>
            <a:r>
              <a:rPr kumimoji="1" lang="ja-JP" altLang="en-US"/>
              <a:t>診断においても、進行判定においても視神経変化と視野の一致が重要であると定義されてい</a:t>
            </a:r>
            <a:endParaRPr kumimoji="1" lang="en-US" altLang="ja-JP" dirty="0"/>
          </a:p>
          <a:p>
            <a:r>
              <a:rPr kumimoji="1" lang="ja-JP" altLang="en-US"/>
              <a:t>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9989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en-US" altLang="ja-JP" sz="1200" b="0" i="0" u="none" strike="noStrike" cap="none" dirty="0">
                <a:solidFill>
                  <a:schemeClr val="dk1"/>
                </a:solidFill>
                <a:latin typeface="Calibri"/>
                <a:ea typeface="Calibri"/>
                <a:cs typeface="Calibri"/>
                <a:sym typeface="Calibri"/>
              </a:rPr>
              <a:t>RGC displacement</a:t>
            </a:r>
            <a:r>
              <a:rPr lang="ja-JP" altLang="en-US" sz="1200" b="0" i="0" u="none" strike="noStrike" cap="none">
                <a:solidFill>
                  <a:schemeClr val="dk1"/>
                </a:solidFill>
                <a:latin typeface="Calibri"/>
                <a:ea typeface="Calibri"/>
                <a:cs typeface="Calibri"/>
                <a:sym typeface="Calibri"/>
              </a:rPr>
              <a:t>を考慮しなかったことでうまく行かなかったのかなと考えて、</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altLang="en-US" sz="1200" b="0" i="0" u="none" strike="noStrike" cap="none">
                <a:solidFill>
                  <a:schemeClr val="dk1"/>
                </a:solidFill>
                <a:latin typeface="Calibri"/>
                <a:ea typeface="Calibri"/>
                <a:cs typeface="Calibri"/>
                <a:sym typeface="Calibri"/>
              </a:rPr>
              <a:t>中心化の視細胞と</a:t>
            </a:r>
            <a:r>
              <a:rPr lang="en-US" altLang="ja-JP" sz="1200" b="0" i="0" u="none" strike="noStrike" cap="none" dirty="0">
                <a:solidFill>
                  <a:schemeClr val="dk1"/>
                </a:solidFill>
                <a:latin typeface="Calibri"/>
                <a:ea typeface="Calibri"/>
                <a:cs typeface="Calibri"/>
                <a:sym typeface="Calibri"/>
              </a:rPr>
              <a:t>RGC</a:t>
            </a:r>
            <a:r>
              <a:rPr lang="ja-JP" altLang="en-US" sz="1200" b="0" i="0" u="none" strike="noStrike" cap="none">
                <a:solidFill>
                  <a:schemeClr val="dk1"/>
                </a:solidFill>
                <a:latin typeface="Calibri"/>
                <a:ea typeface="Calibri"/>
                <a:cs typeface="Calibri"/>
                <a:sym typeface="Calibri"/>
              </a:rPr>
              <a:t>の位置ずれを考慮した</a:t>
            </a:r>
            <a:r>
              <a:rPr lang="ja-JP" sz="1200" b="0" i="0" u="none" strike="noStrike" cap="none">
                <a:solidFill>
                  <a:schemeClr val="dk1"/>
                </a:solidFill>
                <a:latin typeface="Calibri"/>
                <a:ea typeface="Calibri"/>
                <a:cs typeface="Calibri"/>
                <a:sym typeface="Calibri"/>
              </a:rPr>
              <a:t>Drasdo（ドラスド）のモデルから、Turpin（たーぴん）らが算出したRGC　displacement　test　point を用いて、再検討を行いました。</a:t>
            </a:r>
            <a:endParaRPr dirty="0"/>
          </a:p>
        </p:txBody>
      </p:sp>
      <p:sp>
        <p:nvSpPr>
          <p:cNvPr id="531" name="Google Shape;53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1602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Displacementの結果、RGC_HFAとOCT360、180の関係は、共にばらつきが減少し、相関係数も0.959と改善しました。</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しかし、やはりcpRNFL360度との対応が良くなっています。</a:t>
            </a:r>
            <a:endParaRPr dirty="0"/>
          </a:p>
        </p:txBody>
      </p:sp>
      <p:sp>
        <p:nvSpPr>
          <p:cNvPr id="542" name="Google Shape;54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0395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ltLang="ja-JP" sz="1200" b="0" i="0" u="none" strike="noStrike" cap="none" dirty="0">
                <a:solidFill>
                  <a:schemeClr val="dk1"/>
                </a:solidFill>
                <a:latin typeface="Calibri"/>
                <a:ea typeface="Calibri"/>
                <a:cs typeface="Calibri"/>
                <a:sym typeface="Calibri"/>
              </a:rPr>
              <a:t>HFA10-2 </a:t>
            </a:r>
            <a:r>
              <a:rPr lang="ja-JP" altLang="en-US" sz="1200" b="0" i="0" u="none" strike="noStrike" cap="none">
                <a:solidFill>
                  <a:schemeClr val="dk1"/>
                </a:solidFill>
                <a:latin typeface="Calibri"/>
                <a:ea typeface="Calibri"/>
                <a:cs typeface="Calibri"/>
                <a:sym typeface="Calibri"/>
              </a:rPr>
              <a:t>の測定点と乳頭の対応を考えると、やはり</a:t>
            </a:r>
            <a:r>
              <a:rPr lang="en-US" altLang="ja-JP" sz="1200" b="0" i="0" u="none" strike="noStrike" cap="none" dirty="0">
                <a:solidFill>
                  <a:schemeClr val="dk1"/>
                </a:solidFill>
                <a:latin typeface="Calibri"/>
                <a:ea typeface="Calibri"/>
                <a:cs typeface="Calibri"/>
                <a:sym typeface="Calibri"/>
              </a:rPr>
              <a:t>360</a:t>
            </a:r>
            <a:r>
              <a:rPr lang="ja-JP" altLang="en-US" sz="1200" b="0" i="0" u="none" strike="noStrike" cap="none">
                <a:solidFill>
                  <a:schemeClr val="dk1"/>
                </a:solidFill>
                <a:latin typeface="Calibri"/>
                <a:ea typeface="Calibri"/>
                <a:cs typeface="Calibri"/>
                <a:sym typeface="Calibri"/>
              </a:rPr>
              <a:t>度というのはおかしい。</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altLang="en-US" sz="1200" b="0" i="0" u="none" strike="noStrike" cap="none">
                <a:solidFill>
                  <a:schemeClr val="dk1"/>
                </a:solidFill>
                <a:latin typeface="Calibri"/>
                <a:ea typeface="Calibri"/>
                <a:cs typeface="Calibri"/>
                <a:sym typeface="Calibri"/>
              </a:rPr>
              <a:t>せいぜい</a:t>
            </a:r>
            <a:r>
              <a:rPr lang="en-US" altLang="ja-JP" sz="1200" b="0" i="0" u="none" strike="noStrike" cap="none" dirty="0">
                <a:solidFill>
                  <a:schemeClr val="dk1"/>
                </a:solidFill>
                <a:latin typeface="Calibri"/>
                <a:ea typeface="Calibri"/>
                <a:cs typeface="Calibri"/>
                <a:sym typeface="Calibri"/>
              </a:rPr>
              <a:t>120−180</a:t>
            </a:r>
            <a:r>
              <a:rPr lang="ja-JP" altLang="en-US" sz="1200" b="0" i="0" u="none" strike="noStrike" cap="none">
                <a:solidFill>
                  <a:schemeClr val="dk1"/>
                </a:solidFill>
                <a:latin typeface="Calibri"/>
                <a:ea typeface="Calibri"/>
                <a:cs typeface="Calibri"/>
                <a:sym typeface="Calibri"/>
              </a:rPr>
              <a:t>度くらいになるはずです。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左の図はフードらは中心8度の範囲では、cpRNFLの115度と対応があることを、図の様に示しています。右の図はナカニシらは中心10度の範囲では、cpRNFLの135度と対応があることを、図の様に示しています。</a:t>
            </a:r>
            <a:endParaRPr dirty="0"/>
          </a:p>
        </p:txBody>
      </p:sp>
      <p:sp>
        <p:nvSpPr>
          <p:cNvPr id="561" name="Google Shape;5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altLang="ja-JP"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0362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まだまだ完全なモデルではありません。</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49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004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またフードらは中心15度では、cpRNFLの180度と対応があることを、図の様に示しています。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RGC_HFAとの対応は、先の散布図からRGC_OCT360の方が対応が良いとうい結果でした。解剖学的には疑問がのこります★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74" name="Google Shape;574;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2366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38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正常視覚者22例43眼で、内訳は眼数でお示ししています。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594" name="Google Shape;594;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4222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altLang="en-US" sz="1050" b="0" i="0" u="none" strike="noStrike" cap="none">
                <a:solidFill>
                  <a:srgbClr val="222222"/>
                </a:solidFill>
                <a:highlight>
                  <a:srgbClr val="FFFFFF"/>
                </a:highlight>
                <a:latin typeface="Arial"/>
                <a:ea typeface="Calibri"/>
                <a:cs typeface="Arial"/>
                <a:sym typeface="Arial"/>
              </a:rPr>
              <a:t>正常の</a:t>
            </a:r>
            <a:r>
              <a:rPr lang="ja-JP" sz="1200" b="0" i="0" u="none" strike="noStrike" cap="none">
                <a:solidFill>
                  <a:schemeClr val="dk1"/>
                </a:solidFill>
                <a:latin typeface="Calibri"/>
                <a:ea typeface="Calibri"/>
                <a:cs typeface="Calibri"/>
                <a:sym typeface="Calibri"/>
              </a:rPr>
              <a:t>RGC_HFAとRGC_OCTの関係を示</a:t>
            </a:r>
            <a:r>
              <a:rPr lang="ja-JP" altLang="en-US" sz="1200" b="0" i="0" u="none" strike="noStrike" cap="none">
                <a:solidFill>
                  <a:schemeClr val="dk1"/>
                </a:solidFill>
                <a:latin typeface="Calibri"/>
                <a:ea typeface="Calibri"/>
                <a:cs typeface="Calibri"/>
                <a:sym typeface="Calibri"/>
              </a:rPr>
              <a:t>す散布図です。先程までと同じで</a:t>
            </a:r>
            <a:r>
              <a:rPr lang="ja-JP" sz="1200" b="0" i="0" u="none" strike="noStrike" cap="none">
                <a:solidFill>
                  <a:schemeClr val="dk1"/>
                </a:solidFill>
                <a:latin typeface="Calibri"/>
                <a:ea typeface="Calibri"/>
                <a:cs typeface="Calibri"/>
                <a:sym typeface="Calibri"/>
              </a:rPr>
              <a:t>青がRGCOCT360</a:t>
            </a:r>
            <a:r>
              <a:rPr lang="ja-JP" altLang="en-US" sz="1200" b="0" i="0" u="none" strike="noStrike" cap="none">
                <a:solidFill>
                  <a:schemeClr val="dk1"/>
                </a:solidFill>
                <a:latin typeface="Calibri"/>
                <a:ea typeface="Calibri"/>
                <a:cs typeface="Calibri"/>
                <a:sym typeface="Calibri"/>
              </a:rPr>
              <a:t>度</a:t>
            </a:r>
            <a:r>
              <a:rPr lang="ja-JP" sz="1200" b="0" i="0" u="none" strike="noStrike" cap="none">
                <a:solidFill>
                  <a:schemeClr val="dk1"/>
                </a:solidFill>
                <a:latin typeface="Calibri"/>
                <a:ea typeface="Calibri"/>
                <a:cs typeface="Calibri"/>
                <a:sym typeface="Calibri"/>
              </a:rPr>
              <a:t>で赤が180であらわしています。</a:t>
            </a:r>
            <a:endParaRPr lang="en-US" altLang="ja-JP" sz="1200" b="0" i="0" u="none" strike="noStrike" cap="none" dirty="0">
              <a:solidFill>
                <a:schemeClr val="dk1"/>
              </a:solidFill>
              <a:latin typeface="Calibri"/>
              <a:ea typeface="Calibri"/>
              <a:cs typeface="Calibri"/>
              <a:sym typeface="Calibri"/>
            </a:endParaRPr>
          </a:p>
          <a:p>
            <a:pPr marL="0" marR="0" lvl="0" indent="7620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cs typeface="Calibri"/>
              <a:sym typeface="Calibri"/>
            </a:endParaRPr>
          </a:p>
          <a:p>
            <a:pPr marL="0" marR="0" lvl="0" indent="76200" algn="l" rtl="0">
              <a:spcBef>
                <a:spcPts val="0"/>
              </a:spcBef>
              <a:spcAft>
                <a:spcPts val="0"/>
              </a:spcAft>
              <a:buClr>
                <a:schemeClr val="dk1"/>
              </a:buClr>
              <a:buFont typeface="Calibri"/>
              <a:buNone/>
            </a:pPr>
            <a:r>
              <a:rPr lang="ja-JP" altLang="en-US" sz="1200" b="0" i="0" u="none" strike="noStrike" cap="none">
                <a:solidFill>
                  <a:schemeClr val="dk1"/>
                </a:solidFill>
                <a:latin typeface="Calibri"/>
                <a:cs typeface="Calibri"/>
                <a:sym typeface="Calibri"/>
              </a:rPr>
              <a:t>左が</a:t>
            </a:r>
            <a:r>
              <a:rPr lang="en-US" altLang="ja-JP" sz="1200" b="0" i="0" u="none" strike="noStrike" cap="none" dirty="0" err="1">
                <a:solidFill>
                  <a:schemeClr val="dk1"/>
                </a:solidFill>
                <a:latin typeface="Calibri"/>
                <a:cs typeface="Calibri"/>
                <a:sym typeface="Calibri"/>
              </a:rPr>
              <a:t>Conventinal</a:t>
            </a:r>
            <a:r>
              <a:rPr lang="en-US" altLang="ja-JP" sz="1200" b="0" i="0" u="none" strike="noStrike" cap="none" dirty="0">
                <a:solidFill>
                  <a:schemeClr val="dk1"/>
                </a:solidFill>
                <a:latin typeface="Calibri"/>
                <a:cs typeface="Calibri"/>
                <a:sym typeface="Calibri"/>
              </a:rPr>
              <a:t> test pointed</a:t>
            </a:r>
            <a:r>
              <a:rPr lang="ja-JP" altLang="en-US" sz="1200" b="0" i="0" u="none" strike="noStrike" cap="none">
                <a:solidFill>
                  <a:schemeClr val="dk1"/>
                </a:solidFill>
                <a:latin typeface="Calibri"/>
                <a:cs typeface="Calibri"/>
                <a:sym typeface="Calibri"/>
              </a:rPr>
              <a:t>で、これまでの緑内障患者さんとは、位置関係が異なります。</a:t>
            </a:r>
            <a:endParaRPr lang="en-US" altLang="ja-JP" sz="1200" b="0" i="0" u="none" strike="noStrike" cap="none" dirty="0">
              <a:solidFill>
                <a:schemeClr val="dk1"/>
              </a:solidFill>
              <a:latin typeface="Calibri"/>
              <a:cs typeface="Calibri"/>
              <a:sym typeface="Calibri"/>
            </a:endParaRPr>
          </a:p>
          <a:p>
            <a:pPr marL="0" marR="0" lvl="0" indent="7620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cs typeface="Calibri"/>
              <a:sym typeface="Calibri"/>
            </a:endParaRPr>
          </a:p>
          <a:p>
            <a:pPr marL="0" marR="0" lvl="0" indent="76200" algn="l" rtl="0">
              <a:spcBef>
                <a:spcPts val="0"/>
              </a:spcBef>
              <a:spcAft>
                <a:spcPts val="0"/>
              </a:spcAft>
              <a:buClr>
                <a:schemeClr val="dk1"/>
              </a:buClr>
              <a:buFont typeface="Calibri"/>
              <a:buNone/>
            </a:pPr>
            <a:r>
              <a:rPr lang="ja-JP" altLang="en-US" sz="1200" b="0" i="0" u="none" strike="noStrike" cap="none">
                <a:solidFill>
                  <a:schemeClr val="dk1"/>
                </a:solidFill>
                <a:latin typeface="Calibri"/>
                <a:cs typeface="Calibri"/>
                <a:sym typeface="Calibri"/>
              </a:rPr>
              <a:t>そこで、</a:t>
            </a:r>
            <a:r>
              <a:rPr lang="en-US" altLang="ja-JP" sz="1200" b="0" i="0" u="none" strike="noStrike" cap="none" dirty="0" err="1">
                <a:solidFill>
                  <a:schemeClr val="dk1"/>
                </a:solidFill>
                <a:latin typeface="Calibri"/>
                <a:cs typeface="Calibri"/>
                <a:sym typeface="Calibri"/>
              </a:rPr>
              <a:t>diplacement</a:t>
            </a:r>
            <a:r>
              <a:rPr lang="ja-JP" altLang="en-US" sz="1200" b="0" i="0" u="none" strike="noStrike" cap="none">
                <a:solidFill>
                  <a:schemeClr val="dk1"/>
                </a:solidFill>
                <a:latin typeface="Calibri"/>
                <a:cs typeface="Calibri"/>
                <a:sym typeface="Calibri"/>
              </a:rPr>
              <a:t>を考慮すると。</a:t>
            </a:r>
            <a:endParaRPr lang="en-US" altLang="ja-JP" sz="1200" b="0" i="0" u="none" strike="noStrike" cap="none" dirty="0">
              <a:solidFill>
                <a:schemeClr val="dk1"/>
              </a:solidFill>
              <a:latin typeface="Calibri"/>
              <a:cs typeface="Calibri"/>
              <a:sym typeface="Calibri"/>
            </a:endParaRPr>
          </a:p>
          <a:p>
            <a:pPr marL="0" marR="0" lvl="0" indent="76200" algn="l" rtl="0">
              <a:spcBef>
                <a:spcPts val="0"/>
              </a:spcBef>
              <a:spcAft>
                <a:spcPts val="0"/>
              </a:spcAft>
              <a:buClr>
                <a:schemeClr val="dk1"/>
              </a:buClr>
              <a:buFont typeface="Arial"/>
              <a:buNone/>
            </a:pPr>
            <a:endParaRPr sz="1050" b="0" i="0" u="none" strike="noStrike" cap="none" dirty="0">
              <a:solidFill>
                <a:srgbClr val="222222"/>
              </a:solidFill>
              <a:highlight>
                <a:srgbClr val="FFFFFF"/>
              </a:highlight>
              <a:latin typeface="Arial"/>
              <a:ea typeface="Arial"/>
              <a:cs typeface="Arial"/>
              <a:sym typeface="Arial"/>
            </a:endParaRPr>
          </a:p>
          <a:p>
            <a:pPr marL="0" marR="0" lvl="0" indent="7620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600" name="Google Shape;600;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849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緑内障病期と正常群の</a:t>
            </a:r>
            <a:r>
              <a:rPr lang="en-US" altLang="ja-JP" sz="1200" b="0" i="0" u="none" strike="noStrike" cap="none" dirty="0">
                <a:solidFill>
                  <a:schemeClr val="dk1"/>
                </a:solidFill>
                <a:latin typeface="Calibri"/>
                <a:ea typeface="Calibri"/>
                <a:cs typeface="Calibri"/>
                <a:sym typeface="Calibri"/>
              </a:rPr>
              <a:t>HFA10−2</a:t>
            </a:r>
            <a:r>
              <a:rPr lang="ja-JP" altLang="en-US" sz="1200" b="0" i="0" u="none" strike="noStrike" cap="none">
                <a:solidFill>
                  <a:schemeClr val="dk1"/>
                </a:solidFill>
                <a:latin typeface="Calibri"/>
                <a:ea typeface="Calibri"/>
                <a:cs typeface="Calibri"/>
                <a:sym typeface="Calibri"/>
              </a:rPr>
              <a:t>の</a:t>
            </a:r>
            <a:r>
              <a:rPr lang="ja-JP" sz="1200" b="0" i="0" u="none" strike="noStrike" cap="none">
                <a:solidFill>
                  <a:schemeClr val="dk1"/>
                </a:solidFill>
                <a:latin typeface="Calibri"/>
                <a:ea typeface="Calibri"/>
                <a:cs typeface="Calibri"/>
                <a:sym typeface="Calibri"/>
              </a:rPr>
              <a:t>RGC_HFAとRGC_OCTから算出するRGC数を表しています。青がconventional test point , 赤がdispla</a:t>
            </a:r>
            <a:r>
              <a:rPr lang="en-US" altLang="ja-JP" sz="1200" b="0" i="0" u="none" strike="noStrike" cap="none" dirty="0" err="1">
                <a:solidFill>
                  <a:schemeClr val="dk1"/>
                </a:solidFill>
                <a:latin typeface="Calibri"/>
                <a:ea typeface="Calibri"/>
                <a:cs typeface="Calibri"/>
                <a:sym typeface="Calibri"/>
              </a:rPr>
              <a:t>ced</a:t>
            </a:r>
            <a:r>
              <a:rPr lang="ja-JP" sz="1200" b="0" i="0" u="none" strike="noStrike" cap="none">
                <a:solidFill>
                  <a:schemeClr val="dk1"/>
                </a:solidFill>
                <a:latin typeface="Calibri"/>
                <a:ea typeface="Calibri"/>
                <a:cs typeface="Calibri"/>
                <a:sym typeface="Calibri"/>
              </a:rPr>
              <a:t> test point、緑がRGC_OCT360度、黄色がRGC_OCT180度です。</a:t>
            </a:r>
            <a:endParaRPr dirty="0"/>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まず緑内障病期を見てみるといずれの方法でもRGC数は各病期間で有意な減少を認めます。</a:t>
            </a:r>
            <a:r>
              <a:rPr lang="ja-JP" altLang="en-US" sz="1200" b="0" i="0" u="none" strike="noStrike" cap="none">
                <a:solidFill>
                  <a:schemeClr val="dk1"/>
                </a:solidFill>
                <a:latin typeface="Calibri"/>
                <a:ea typeface="Calibri"/>
                <a:cs typeface="Calibri"/>
                <a:sym typeface="Calibri"/>
              </a:rPr>
              <a:t>うまく病期を捉えられていることがわかります。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Arial"/>
              <a:buNone/>
            </a:pPr>
            <a:endParaRPr dirty="0"/>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次に</a:t>
            </a:r>
            <a:r>
              <a:rPr lang="en-US" altLang="ja-JP" sz="1200" b="0" i="0" u="none" strike="noStrike" cap="none" dirty="0">
                <a:solidFill>
                  <a:schemeClr val="dk1"/>
                </a:solidFill>
                <a:latin typeface="Calibri"/>
                <a:ea typeface="Calibri"/>
                <a:cs typeface="Calibri"/>
                <a:sym typeface="Calibri"/>
              </a:rPr>
              <a:t>displacement</a:t>
            </a:r>
            <a:r>
              <a:rPr lang="ja-JP" altLang="en-US" sz="1200" b="0" i="0" u="none" strike="noStrike" cap="none">
                <a:solidFill>
                  <a:schemeClr val="dk1"/>
                </a:solidFill>
                <a:latin typeface="Calibri"/>
                <a:ea typeface="Calibri"/>
                <a:cs typeface="Calibri"/>
                <a:sym typeface="Calibri"/>
              </a:rPr>
              <a:t>の有無</a:t>
            </a:r>
            <a:r>
              <a:rPr lang="ja-JP" sz="1200" b="0" i="0" u="none" strike="noStrike" cap="none">
                <a:solidFill>
                  <a:schemeClr val="dk1"/>
                </a:solidFill>
                <a:latin typeface="Calibri"/>
                <a:ea typeface="Calibri"/>
                <a:cs typeface="Calibri"/>
                <a:sym typeface="Calibri"/>
              </a:rPr>
              <a:t>に注目してみてみると</a:t>
            </a:r>
            <a:r>
              <a:rPr lang="en-US" altLang="ja-JP" sz="1200" b="0" i="0" u="none" strike="noStrike" cap="none" dirty="0">
                <a:solidFill>
                  <a:schemeClr val="dk1"/>
                </a:solidFill>
                <a:latin typeface="Calibri"/>
                <a:ea typeface="Calibri"/>
                <a:cs typeface="Calibri"/>
                <a:sym typeface="Calibri"/>
              </a:rPr>
              <a:t>(</a:t>
            </a:r>
            <a:r>
              <a:rPr lang="ja-JP" altLang="en-US" sz="1200" b="0" i="0" u="none" strike="noStrike" cap="none">
                <a:solidFill>
                  <a:schemeClr val="dk1"/>
                </a:solidFill>
                <a:latin typeface="Calibri"/>
                <a:ea typeface="Calibri"/>
                <a:cs typeface="Calibri"/>
                <a:sym typeface="Calibri"/>
              </a:rPr>
              <a:t>黄緑、黄色ですが</a:t>
            </a:r>
            <a:r>
              <a:rPr lang="en-US" altLang="ja-JP" sz="1200" b="0" i="0" u="none" strike="noStrike" cap="none" dirty="0">
                <a:solidFill>
                  <a:schemeClr val="dk1"/>
                </a:solidFill>
                <a:latin typeface="Calibri"/>
                <a:ea typeface="Calibri"/>
                <a:cs typeface="Calibri"/>
                <a:sym typeface="Calibri"/>
              </a:rPr>
              <a:t>)</a:t>
            </a:r>
            <a:r>
              <a:rPr lang="ja-JP" sz="1200" b="0" i="0" u="none" strike="noStrike" cap="none">
                <a:solidFill>
                  <a:schemeClr val="dk1"/>
                </a:solidFill>
                <a:latin typeface="Calibri"/>
                <a:ea typeface="Calibri"/>
                <a:cs typeface="Calibri"/>
                <a:sym typeface="Calibri"/>
              </a:rPr>
              <a:t>、</a:t>
            </a:r>
            <a:r>
              <a:rPr lang="ja-JP" altLang="en-US" sz="1200" b="0" i="0" u="none" strike="noStrike" cap="none">
                <a:solidFill>
                  <a:schemeClr val="dk1"/>
                </a:solidFill>
                <a:latin typeface="Calibri"/>
                <a:ea typeface="Calibri"/>
                <a:cs typeface="Calibri"/>
                <a:sym typeface="Calibri"/>
              </a:rPr>
              <a:t>緑内障においては</a:t>
            </a:r>
            <a:r>
              <a:rPr lang="en-US" altLang="ja-JP" sz="1200" b="0" i="0" u="none" strike="noStrike" cap="none" dirty="0">
                <a:solidFill>
                  <a:schemeClr val="dk1"/>
                </a:solidFill>
                <a:latin typeface="Calibri"/>
                <a:ea typeface="Calibri"/>
                <a:cs typeface="Calibri"/>
                <a:sym typeface="Calibri"/>
              </a:rPr>
              <a:t>displaced test point </a:t>
            </a:r>
            <a:r>
              <a:rPr lang="ja-JP" altLang="en-US" sz="1200" b="0" i="0" u="none" strike="noStrike" cap="none">
                <a:solidFill>
                  <a:schemeClr val="dk1"/>
                </a:solidFill>
                <a:latin typeface="Calibri"/>
                <a:ea typeface="Calibri"/>
                <a:cs typeface="Calibri"/>
                <a:sym typeface="Calibri"/>
              </a:rPr>
              <a:t>で</a:t>
            </a:r>
            <a:r>
              <a:rPr lang="en-US" altLang="ja-JP" sz="1200" b="0" i="0" u="none" strike="noStrike" cap="none" dirty="0">
                <a:solidFill>
                  <a:schemeClr val="dk1"/>
                </a:solidFill>
                <a:latin typeface="Calibri"/>
                <a:ea typeface="Calibri"/>
                <a:cs typeface="Calibri"/>
                <a:sym typeface="Calibri"/>
              </a:rPr>
              <a:t>RGC</a:t>
            </a:r>
            <a:r>
              <a:rPr lang="ja-JP" altLang="en-US" sz="1200" b="0" i="0" u="none" strike="noStrike" cap="none">
                <a:solidFill>
                  <a:schemeClr val="dk1"/>
                </a:solidFill>
                <a:latin typeface="Calibri"/>
                <a:ea typeface="Calibri"/>
                <a:cs typeface="Calibri"/>
                <a:sym typeface="Calibri"/>
              </a:rPr>
              <a:t>数がわずかに上昇しますが、正常では逆に減少しています。このため正常では解剖学的な神経線維の解剖学的に正しい入射角に近づいているといえます。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Arial"/>
              <a:buNone/>
            </a:pP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Arial"/>
              <a:buNone/>
            </a:pPr>
            <a:r>
              <a:rPr lang="ja-JP" altLang="en-US" sz="1200" b="0" i="0" u="none" strike="noStrike" cap="none">
                <a:solidFill>
                  <a:schemeClr val="dk1"/>
                </a:solidFill>
                <a:latin typeface="Calibri"/>
                <a:ea typeface="Calibri"/>
                <a:cs typeface="Calibri"/>
                <a:sym typeface="Calibri"/>
              </a:rPr>
              <a:t>なので、緑内障患者さんでのモデルの修正が必要なのではと考えました。</a:t>
            </a:r>
            <a:endParaRPr sz="1200" b="0" i="0" u="none" strike="noStrike" cap="none" dirty="0">
              <a:solidFill>
                <a:schemeClr val="dk1"/>
              </a:solidFill>
              <a:latin typeface="Calibri"/>
              <a:ea typeface="Calibri"/>
              <a:cs typeface="Calibri"/>
              <a:sym typeface="Calibri"/>
            </a:endParaRPr>
          </a:p>
        </p:txBody>
      </p:sp>
      <p:sp>
        <p:nvSpPr>
          <p:cNvPr id="613" name="Google Shape;613;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8345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なぜ緑内障群ではdisplacementでRGC数が増加するのか？</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ハーベルスモデルの欠点として、中心5度以内のRGC数が発散していることがあげられています。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そのためdisplacementは正常群ではRGCの減少につながり、緑内障群では、中心10度内に視野欠損を持つため、むしろRGC数は増加したのではないかと考えました。</a:t>
            </a:r>
            <a:r>
              <a:rPr lang="ja-JP">
                <a:solidFill>
                  <a:srgbClr val="FF0000"/>
                </a:solidFill>
              </a:rPr>
              <a:t>各病期とも</a:t>
            </a:r>
            <a:r>
              <a:rPr lang="ja-JP" sz="1200" b="0" i="0" u="none" strike="noStrike" cap="none">
                <a:solidFill>
                  <a:srgbClr val="FF0000"/>
                </a:solidFill>
                <a:latin typeface="Calibri"/>
                <a:ea typeface="Calibri"/>
                <a:cs typeface="Calibri"/>
                <a:sym typeface="Calibri"/>
              </a:rPr>
              <a:t>displacement</a:t>
            </a:r>
            <a:r>
              <a:rPr lang="ja-JP">
                <a:solidFill>
                  <a:srgbClr val="FF0000"/>
                </a:solidFill>
              </a:rPr>
              <a:t>を用いると</a:t>
            </a:r>
            <a:r>
              <a:rPr lang="ja-JP" sz="1200" b="0" i="0" u="none" strike="noStrike" cap="none">
                <a:solidFill>
                  <a:srgbClr val="FF0000"/>
                </a:solidFill>
                <a:latin typeface="Calibri"/>
                <a:ea typeface="Calibri"/>
                <a:cs typeface="Calibri"/>
                <a:sym typeface="Calibri"/>
              </a:rPr>
              <a:t>RGC数が増加しているため</a:t>
            </a:r>
            <a:r>
              <a:rPr lang="ja-JP">
                <a:solidFill>
                  <a:srgbClr val="FF0000"/>
                </a:solidFill>
              </a:rPr>
              <a:t>すでに</a:t>
            </a:r>
            <a:r>
              <a:rPr lang="ja-JP" sz="1200" b="0" i="0" u="none" strike="noStrike" cap="none">
                <a:solidFill>
                  <a:srgbClr val="FF0000"/>
                </a:solidFill>
                <a:latin typeface="Calibri"/>
                <a:ea typeface="Calibri"/>
                <a:cs typeface="Calibri"/>
                <a:sym typeface="Calibri"/>
              </a:rPr>
              <a:t>早期から中心に視野欠損がある可能性があります</a:t>
            </a:r>
            <a:r>
              <a:rPr lang="ja-JP" sz="1200" b="0" i="0" u="none" strike="noStrike" cap="none">
                <a:solidFill>
                  <a:schemeClr val="dk1"/>
                </a:solidFill>
                <a:latin typeface="Calibri"/>
                <a:ea typeface="Calibri"/>
                <a:cs typeface="Calibri"/>
                <a:sym typeface="Calibri"/>
              </a:rPr>
              <a:t>。この違いが、緑内障RGC_OCTとの対応が改善しなかった原因の一つであると思います。</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RGC層の厚みGCLTの最低値などの値を用いることで、この点は改善できる可能性があると思われます。</a:t>
            </a:r>
            <a:endParaRPr dirty="0"/>
          </a:p>
        </p:txBody>
      </p:sp>
      <p:sp>
        <p:nvSpPr>
          <p:cNvPr id="622" name="Google Shape;622;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89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585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また現在、構造と機能の関係に影響をあたえるものして、</a:t>
            </a:r>
            <a:r>
              <a:rPr lang="ja-JP" altLang="en-US" sz="1200" b="0" i="0" u="none" strike="noStrike" cap="none">
                <a:solidFill>
                  <a:schemeClr val="dk1"/>
                </a:solidFill>
                <a:latin typeface="Calibri"/>
                <a:ea typeface="Calibri"/>
                <a:cs typeface="Calibri"/>
                <a:sym typeface="Calibri"/>
              </a:rPr>
              <a:t>ここに挙げたたくさんの</a:t>
            </a:r>
            <a:r>
              <a:rPr lang="ja-JP" sz="1200" b="0" i="0" u="none" strike="noStrike" cap="none">
                <a:solidFill>
                  <a:schemeClr val="dk1"/>
                </a:solidFill>
                <a:latin typeface="Calibri"/>
                <a:ea typeface="Calibri"/>
                <a:cs typeface="Calibri"/>
                <a:sym typeface="Calibri"/>
              </a:rPr>
              <a:t>以上のようなものが指摘されています。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今回の検討では、ここに挙げる緑内障病期による差異やRNFLTの構成成分による影響が特に考えられます。</a:t>
            </a:r>
            <a:endParaRPr lang="en-US" altLang="ja-JP"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200" b="0" i="0" u="none" strike="noStrike" cap="none" dirty="0">
              <a:solidFill>
                <a:schemeClr val="dk1"/>
              </a:solidFill>
              <a:latin typeface="Calibri"/>
              <a:cs typeface="Calibri"/>
              <a:sym typeface="Calibri"/>
            </a:endParaRPr>
          </a:p>
          <a:p>
            <a:pPr marL="0" marR="0" lvl="0" indent="0" algn="l" rtl="0">
              <a:spcBef>
                <a:spcPts val="0"/>
              </a:spcBef>
              <a:spcAft>
                <a:spcPts val="0"/>
              </a:spcAft>
              <a:buClr>
                <a:schemeClr val="dk1"/>
              </a:buClr>
              <a:buFont typeface="Calibri"/>
              <a:buNone/>
            </a:pPr>
            <a:r>
              <a:rPr lang="ja-JP" altLang="en-US" sz="1200" b="0" i="0" u="none" strike="noStrike" cap="none">
                <a:solidFill>
                  <a:schemeClr val="dk1"/>
                </a:solidFill>
                <a:latin typeface="Calibri"/>
                <a:cs typeface="Calibri"/>
                <a:sym typeface="Calibri"/>
              </a:rPr>
              <a:t>また、個別に測定値を最適化するなどの解決策が日々報告されています。</a:t>
            </a:r>
            <a:endParaRPr dirty="0"/>
          </a:p>
        </p:txBody>
      </p:sp>
      <p:sp>
        <p:nvSpPr>
          <p:cNvPr id="635" name="Google Shape;63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392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結語です</a:t>
            </a:r>
            <a:endParaRPr kumimoji="1" lang="en-US" altLang="ja-JP" dirty="0"/>
          </a:p>
          <a:p>
            <a:pPr>
              <a:lnSpc>
                <a:spcPct val="150000"/>
              </a:lnSpc>
            </a:pPr>
            <a:r>
              <a:rPr lang="en-US" altLang="ja-JP" sz="1200" dirty="0">
                <a:latin typeface="+mn-ea"/>
              </a:rPr>
              <a:t>HFA10-2</a:t>
            </a:r>
            <a:r>
              <a:rPr lang="ja-JP" altLang="en-US" sz="1200" dirty="0">
                <a:latin typeface="+mn-ea"/>
              </a:rPr>
              <a:t>による</a:t>
            </a:r>
            <a:r>
              <a:rPr lang="en-US" altLang="ja-JP" sz="1200" dirty="0">
                <a:latin typeface="+mn-ea"/>
              </a:rPr>
              <a:t>RGC</a:t>
            </a:r>
            <a:r>
              <a:rPr lang="ja-JP" altLang="en-US" sz="1200">
                <a:latin typeface="+mn-ea"/>
              </a:rPr>
              <a:t>の推定</a:t>
            </a:r>
            <a:r>
              <a:rPr lang="ja-JP" altLang="en-US" sz="1200" dirty="0">
                <a:latin typeface="+mn-ea"/>
              </a:rPr>
              <a:t>は臨床的に有用性がある。</a:t>
            </a:r>
            <a:endParaRPr lang="en-US" altLang="ja-JP" sz="1200" dirty="0">
              <a:latin typeface="+mn-ea"/>
            </a:endParaRPr>
          </a:p>
          <a:p>
            <a:pPr>
              <a:lnSpc>
                <a:spcPct val="150000"/>
              </a:lnSpc>
            </a:pPr>
            <a:r>
              <a:rPr lang="en-US" altLang="ja-JP" sz="1200" dirty="0">
                <a:latin typeface="+mn-ea"/>
              </a:rPr>
              <a:t>Displacement</a:t>
            </a:r>
            <a:r>
              <a:rPr lang="ja-JP" altLang="en-US" sz="1200" dirty="0">
                <a:latin typeface="+mn-ea"/>
              </a:rPr>
              <a:t>は、</a:t>
            </a:r>
            <a:r>
              <a:rPr lang="en-US" altLang="ja-JP" sz="1200" dirty="0">
                <a:latin typeface="+mn-ea"/>
              </a:rPr>
              <a:t>RGC_HFA</a:t>
            </a:r>
            <a:r>
              <a:rPr lang="ja-JP" altLang="en-US" sz="1200" dirty="0">
                <a:latin typeface="+mn-ea"/>
              </a:rPr>
              <a:t>と</a:t>
            </a:r>
            <a:r>
              <a:rPr lang="en-US" altLang="ja-JP" sz="1200" dirty="0">
                <a:latin typeface="+mn-ea"/>
              </a:rPr>
              <a:t>RGC_OCT</a:t>
            </a:r>
            <a:r>
              <a:rPr lang="ja-JP" altLang="en-US" sz="1200" dirty="0">
                <a:latin typeface="+mn-ea"/>
              </a:rPr>
              <a:t>の整合性を改善する。</a:t>
            </a:r>
            <a:endParaRPr lang="en-US" altLang="ja-JP" sz="1200" dirty="0">
              <a:latin typeface="+mn-ea"/>
            </a:endParaRPr>
          </a:p>
          <a:p>
            <a:pPr>
              <a:lnSpc>
                <a:spcPct val="150000"/>
              </a:lnSpc>
            </a:pPr>
            <a:r>
              <a:rPr lang="ja-JP" altLang="en-US" sz="1200" dirty="0">
                <a:latin typeface="+mn-ea"/>
              </a:rPr>
              <a:t>今後も機能と構造の対応の理解が必要であると思われました。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57</a:t>
            </a:fld>
            <a:endParaRPr lang="en-US"/>
          </a:p>
        </p:txBody>
      </p:sp>
    </p:spTree>
    <p:extLst>
      <p:ext uri="{BB962C8B-B14F-4D97-AF65-F5344CB8AC3E}">
        <p14:creationId xmlns:p14="http://schemas.microsoft.com/office/powerpoint/2010/main" val="1324539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a:t>
            </a:r>
            <a:r>
              <a:rPr kumimoji="1" lang="en-US" altLang="ja-JP" dirty="0"/>
              <a:t>HFA</a:t>
            </a:r>
            <a:r>
              <a:rPr kumimoji="1" lang="ja-JP" altLang="en-US"/>
              <a:t>に</a:t>
            </a:r>
            <a:r>
              <a:rPr kumimoji="1" lang="en-US" altLang="ja-JP" dirty="0"/>
              <a:t>24−2c</a:t>
            </a:r>
            <a:r>
              <a:rPr kumimoji="1" lang="ja-JP" altLang="en-US"/>
              <a:t>というあたらしい測定点配置が追加となりました。</a:t>
            </a:r>
            <a:r>
              <a:rPr kumimoji="1" lang="en-US" altLang="ja-JP" dirty="0"/>
              <a:t>24</a:t>
            </a:r>
            <a:r>
              <a:rPr kumimoji="1" lang="ja-JP" altLang="en-US"/>
              <a:t>−</a:t>
            </a:r>
            <a:r>
              <a:rPr kumimoji="1" lang="en-US" altLang="ja-JP" dirty="0"/>
              <a:t>2</a:t>
            </a:r>
            <a:r>
              <a:rPr kumimoji="1" lang="ja-JP" altLang="en-US"/>
              <a:t>の測定点配置に</a:t>
            </a:r>
            <a:r>
              <a:rPr kumimoji="1" lang="en-US" altLang="ja-JP" dirty="0"/>
              <a:t>10−2</a:t>
            </a:r>
            <a:r>
              <a:rPr kumimoji="1" lang="ja-JP" altLang="en-US"/>
              <a:t>の測定点の</a:t>
            </a:r>
            <a:r>
              <a:rPr kumimoji="1" lang="en-US" altLang="ja-JP" dirty="0"/>
              <a:t>10</a:t>
            </a:r>
            <a:r>
              <a:rPr kumimoji="1" lang="ja-JP" altLang="en-US"/>
              <a:t>点を追加したものです。</a:t>
            </a:r>
            <a:endParaRPr kumimoji="1" lang="en-US" altLang="ja-JP" dirty="0"/>
          </a:p>
          <a:p>
            <a:endParaRPr kumimoji="1" lang="en-US" altLang="ja-JP" dirty="0"/>
          </a:p>
          <a:p>
            <a:r>
              <a:rPr kumimoji="1" lang="ja-JP" altLang="en-US"/>
              <a:t>黄斑部の</a:t>
            </a:r>
            <a:r>
              <a:rPr kumimoji="1" lang="en-US" altLang="ja-JP" dirty="0"/>
              <a:t>SFR</a:t>
            </a:r>
            <a:r>
              <a:rPr kumimoji="1" lang="ja-JP" altLang="en-US"/>
              <a:t>を加味した、新しい知見が得られることを期待しています。時間もいっぱいですので、</a:t>
            </a:r>
            <a:r>
              <a:rPr kumimoji="1" lang="en-US" altLang="ja-JP" dirty="0"/>
              <a:t>24−2c</a:t>
            </a:r>
            <a:r>
              <a:rPr kumimoji="1" lang="ja-JP" altLang="en-US"/>
              <a:t>に関しては、僕も次の中野先生のお話を聞きたいと思います。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58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02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a:t>
            </a:r>
            <a:r>
              <a:rPr kumimoji="1" lang="en-US" altLang="ja-JP" dirty="0"/>
              <a:t>OCT</a:t>
            </a:r>
            <a:r>
              <a:rPr kumimoji="1" lang="ja-JP" altLang="en-US"/>
              <a:t>と</a:t>
            </a:r>
            <a:r>
              <a:rPr kumimoji="1" lang="en-US" altLang="ja-JP" dirty="0"/>
              <a:t>SAP</a:t>
            </a:r>
            <a:r>
              <a:rPr kumimoji="1" lang="ja-JP" altLang="en-US"/>
              <a:t>の診断力では、</a:t>
            </a:r>
            <a:r>
              <a:rPr kumimoji="1" lang="en-US" altLang="ja-JP" dirty="0"/>
              <a:t>SAP</a:t>
            </a:r>
            <a:r>
              <a:rPr kumimoji="1" lang="ja-JP" altLang="en-US"/>
              <a:t>での緑内障診断に比べて、</a:t>
            </a:r>
            <a:r>
              <a:rPr kumimoji="1" lang="en-US" altLang="ja-JP" dirty="0"/>
              <a:t>OCT</a:t>
            </a:r>
            <a:r>
              <a:rPr kumimoji="1" lang="ja-JP" altLang="en-US"/>
              <a:t>での診断時期が、この報告では約</a:t>
            </a:r>
            <a:r>
              <a:rPr kumimoji="1" lang="en-US" altLang="ja-JP" dirty="0"/>
              <a:t>4</a:t>
            </a:r>
            <a:r>
              <a:rPr kumimoji="1" lang="ja-JP" altLang="en-US"/>
              <a:t>年はやい。</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12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緑内障の進行判定においても、</a:t>
            </a:r>
            <a:r>
              <a:rPr kumimoji="1" lang="en-US" altLang="ja-JP" dirty="0"/>
              <a:t>Glaucoma</a:t>
            </a:r>
            <a:r>
              <a:rPr kumimoji="1" lang="ja-JP" altLang="en-US"/>
              <a:t>　</a:t>
            </a:r>
            <a:r>
              <a:rPr kumimoji="1" lang="en-US" altLang="ja-JP" dirty="0"/>
              <a:t>suspect</a:t>
            </a:r>
            <a:r>
              <a:rPr kumimoji="1" lang="ja-JP" altLang="en-US"/>
              <a:t>、</a:t>
            </a:r>
            <a:r>
              <a:rPr kumimoji="1" lang="en-US" altLang="ja-JP" dirty="0"/>
              <a:t> PPG</a:t>
            </a:r>
            <a:r>
              <a:rPr kumimoji="1" lang="ja-JP" altLang="en-US"/>
              <a:t>といった早期においても、視野異常が明らかとなった</a:t>
            </a:r>
            <a:r>
              <a:rPr kumimoji="1" lang="en-US" altLang="ja-JP" dirty="0"/>
              <a:t>perimetric glaucoma</a:t>
            </a:r>
            <a:r>
              <a:rPr kumimoji="1" lang="ja-JP" altLang="en-US"/>
              <a:t>でも</a:t>
            </a:r>
            <a:r>
              <a:rPr kumimoji="1" lang="en-US" altLang="ja-JP" dirty="0"/>
              <a:t>OCT</a:t>
            </a:r>
            <a:r>
              <a:rPr kumimoji="1" lang="ja-JP" altLang="en-US"/>
              <a:t>の検出力が高いとの報告があります。</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4997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さらには、</a:t>
            </a:r>
            <a:r>
              <a:rPr lang="en-US" altLang="ja-JP" sz="1200" b="0" i="0" u="none" strike="noStrike" cap="none" dirty="0">
                <a:solidFill>
                  <a:schemeClr val="dk1"/>
                </a:solidFill>
                <a:latin typeface="Calibri"/>
                <a:ea typeface="Calibri"/>
                <a:cs typeface="Calibri"/>
                <a:sym typeface="Calibri"/>
              </a:rPr>
              <a:t>SS-OCT</a:t>
            </a:r>
            <a:r>
              <a:rPr lang="ja-JP" altLang="en-US" sz="1200" b="0" i="0" u="none" strike="noStrike" cap="none">
                <a:solidFill>
                  <a:schemeClr val="dk1"/>
                </a:solidFill>
                <a:latin typeface="Calibri"/>
                <a:ea typeface="Calibri"/>
                <a:cs typeface="Calibri"/>
                <a:sym typeface="Calibri"/>
              </a:rPr>
              <a:t>や</a:t>
            </a:r>
            <a:r>
              <a:rPr lang="en-US" altLang="ja-JP" sz="1200" b="0" i="0" u="none" strike="noStrike" cap="none" dirty="0">
                <a:solidFill>
                  <a:schemeClr val="dk1"/>
                </a:solidFill>
                <a:latin typeface="Calibri"/>
                <a:ea typeface="Calibri"/>
                <a:cs typeface="Calibri"/>
                <a:sym typeface="Calibri"/>
              </a:rPr>
              <a:t>angiography</a:t>
            </a:r>
            <a:r>
              <a:rPr lang="ja-JP" altLang="en-US" sz="1200" b="0" i="0" u="none" strike="noStrike" cap="none">
                <a:solidFill>
                  <a:schemeClr val="dk1"/>
                </a:solidFill>
                <a:latin typeface="Calibri"/>
                <a:ea typeface="Calibri"/>
                <a:cs typeface="Calibri"/>
                <a:sym typeface="Calibri"/>
              </a:rPr>
              <a:t>の登場で、緑内障診療における</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のプレゼンスが全盛の時代なのかと思います。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242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SFR</a:t>
            </a:r>
            <a:r>
              <a:rPr lang="ja-JP" altLang="en-US" sz="1200" b="0" i="0" u="none" strike="noStrike" cap="none">
                <a:solidFill>
                  <a:schemeClr val="dk1"/>
                </a:solidFill>
                <a:latin typeface="Calibri"/>
                <a:ea typeface="Calibri"/>
                <a:cs typeface="Calibri"/>
                <a:sym typeface="Calibri"/>
              </a:rPr>
              <a:t>を考慮することは、視覚系や疾患病態の理解、臨床応用において重要であることには代わりありません。</a:t>
            </a:r>
            <a:endParaRPr lang="en-US" altLang="ja-JP"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58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7" name="Google Shape;17;p2"/>
          <p:cNvSpPr txBox="1">
            <a:spLocks noGrp="1"/>
          </p:cNvSpPr>
          <p:nvPr>
            <p:ph type="subTitle" idx="1"/>
          </p:nvPr>
        </p:nvSpPr>
        <p:spPr>
          <a:xfrm>
            <a:off x="1143000" y="3602038"/>
            <a:ext cx="6858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3" name="Google Shape;23;p3"/>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8" name="Google Shape;28;p4"/>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9841"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 name="Google Shape;40;p6"/>
          <p:cNvSpPr txBox="1">
            <a:spLocks noGrp="1"/>
          </p:cNvSpPr>
          <p:nvPr>
            <p:ph type="body" idx="1"/>
          </p:nvPr>
        </p:nvSpPr>
        <p:spPr>
          <a:xfrm>
            <a:off x="629842" y="1681163"/>
            <a:ext cx="38682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29842" y="2505075"/>
            <a:ext cx="38682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4629150" y="1681163"/>
            <a:ext cx="38874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4629150" y="2505075"/>
            <a:ext cx="38874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 name="Google Shape;53;p8"/>
          <p:cNvSpPr txBox="1">
            <a:spLocks noGrp="1"/>
          </p:cNvSpPr>
          <p:nvPr>
            <p:ph type="body" idx="1"/>
          </p:nvPr>
        </p:nvSpPr>
        <p:spPr>
          <a:xfrm>
            <a:off x="3887391" y="987426"/>
            <a:ext cx="46293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0" name="Google Shape;60;p9"/>
          <p:cNvSpPr>
            <a:spLocks noGrp="1"/>
          </p:cNvSpPr>
          <p:nvPr>
            <p:ph type="pic" idx="2"/>
          </p:nvPr>
        </p:nvSpPr>
        <p:spPr>
          <a:xfrm>
            <a:off x="3887391" y="987426"/>
            <a:ext cx="46293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1"/>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 name="Google Shape;67;p10"/>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623600" y="2285275"/>
            <a:ext cx="5811900" cy="1971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 name="Google Shape;73;p11"/>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6008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ja-JP" sz="3200"/>
              <a:t>CSFI、</a:t>
            </a:r>
            <a:r>
              <a:rPr lang="ja-JP" sz="3200" b="0" i="0" u="none" strike="noStrike" cap="none">
                <a:solidFill>
                  <a:schemeClr val="dk1"/>
                </a:solidFill>
                <a:latin typeface="Calibri"/>
                <a:ea typeface="Calibri"/>
                <a:cs typeface="Calibri"/>
                <a:sym typeface="Calibri"/>
              </a:rPr>
              <a:t>網膜神経節細胞数でみる緑内障</a:t>
            </a:r>
            <a:endParaRPr sz="3200" dirty="0"/>
          </a:p>
          <a:p>
            <a:pPr marL="0" marR="0" lvl="0" indent="0" algn="ctr" rtl="0">
              <a:lnSpc>
                <a:spcPct val="90000"/>
              </a:lnSpc>
              <a:spcBef>
                <a:spcPts val="0"/>
              </a:spcBef>
              <a:spcAft>
                <a:spcPts val="0"/>
              </a:spcAft>
              <a:buClr>
                <a:schemeClr val="lt1"/>
              </a:buClr>
              <a:buSzPts val="1350"/>
              <a:buFont typeface="Calibri"/>
              <a:buNone/>
            </a:pPr>
            <a:endParaRPr sz="3200" dirty="0"/>
          </a:p>
        </p:txBody>
      </p:sp>
      <p:sp>
        <p:nvSpPr>
          <p:cNvPr id="82" name="Google Shape;82;p12"/>
          <p:cNvSpPr txBox="1">
            <a:spLocks noGrp="1"/>
          </p:cNvSpPr>
          <p:nvPr>
            <p:ph type="subTitle" idx="1"/>
          </p:nvPr>
        </p:nvSpPr>
        <p:spPr>
          <a:xfrm>
            <a:off x="1418899" y="4768556"/>
            <a:ext cx="6429375" cy="118801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800"/>
              <a:buFont typeface="Arial"/>
              <a:buNone/>
            </a:pPr>
            <a:r>
              <a:rPr lang="ja-JP" altLang="en-US" sz="3200" b="0" i="0" u="none" strike="noStrike" cap="none">
                <a:solidFill>
                  <a:schemeClr val="dk1"/>
                </a:solidFill>
                <a:latin typeface="Cambria"/>
                <a:ea typeface="+mj-ea"/>
                <a:cs typeface="Cambria"/>
                <a:sym typeface="Cambria"/>
              </a:rPr>
              <a:t>小川　俊平</a:t>
            </a:r>
            <a:endParaRPr sz="2000" b="0" i="0" u="none" strike="noStrike" cap="none" dirty="0">
              <a:solidFill>
                <a:schemeClr val="dk1"/>
              </a:solidFill>
              <a:latin typeface="Cambria"/>
              <a:ea typeface="Cambria"/>
              <a:cs typeface="Cambria"/>
              <a:sym typeface="Cambria"/>
            </a:endParaRPr>
          </a:p>
          <a:p>
            <a:pPr>
              <a:spcBef>
                <a:spcPts val="0"/>
              </a:spcBef>
              <a:buClr>
                <a:schemeClr val="lt1"/>
              </a:buClr>
              <a:buSzPts val="800"/>
            </a:pPr>
            <a:r>
              <a:rPr lang="ja-JP" altLang="en-US" sz="2800">
                <a:latin typeface="Cambria"/>
                <a:ea typeface="+mj-ea"/>
                <a:sym typeface="Cambria"/>
              </a:rPr>
              <a:t>東京慈恵会医科大学　眼科</a:t>
            </a:r>
            <a:endParaRPr sz="2800" dirty="0">
              <a:latin typeface="Cambria"/>
              <a:ea typeface="+mj-ea"/>
              <a:sym typeface="Cambria"/>
            </a:endParaRPr>
          </a:p>
          <a:p>
            <a:pPr>
              <a:spcBef>
                <a:spcPts val="0"/>
              </a:spcBef>
              <a:buClr>
                <a:schemeClr val="lt1"/>
              </a:buClr>
              <a:buSzPts val="800"/>
            </a:pPr>
            <a:r>
              <a:rPr lang="ja-JP" altLang="en-US" sz="2800">
                <a:latin typeface="Cambria"/>
                <a:ea typeface="+mj-ea"/>
                <a:sym typeface="Cambria"/>
              </a:rPr>
              <a:t>厚木厚木市立病院　眼科</a:t>
            </a:r>
            <a:endParaRPr sz="2800" dirty="0">
              <a:latin typeface="Cambria"/>
              <a:ea typeface="+mj-ea"/>
              <a:sym typeface="Cambria"/>
            </a:endParaRPr>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pic>
        <p:nvPicPr>
          <p:cNvPr id="2" name="図 1">
            <a:extLst>
              <a:ext uri="{FF2B5EF4-FFF2-40B4-BE49-F238E27FC236}">
                <a16:creationId xmlns:a16="http://schemas.microsoft.com/office/drawing/2014/main" id="{2E9A9E26-8774-3842-AA27-04E0630FE6CF}"/>
              </a:ext>
            </a:extLst>
          </p:cNvPr>
          <p:cNvPicPr>
            <a:picLocks noChangeAspect="1"/>
          </p:cNvPicPr>
          <p:nvPr/>
        </p:nvPicPr>
        <p:blipFill>
          <a:blip r:embed="rId3"/>
          <a:stretch>
            <a:fillRect/>
          </a:stretch>
        </p:blipFill>
        <p:spPr>
          <a:xfrm>
            <a:off x="7376042" y="4777872"/>
            <a:ext cx="1259835" cy="1181383"/>
          </a:xfrm>
          <a:prstGeom prst="rect">
            <a:avLst/>
          </a:prstGeom>
        </p:spPr>
      </p:pic>
      <p:pic>
        <p:nvPicPr>
          <p:cNvPr id="3" name="図 2">
            <a:extLst>
              <a:ext uri="{FF2B5EF4-FFF2-40B4-BE49-F238E27FC236}">
                <a16:creationId xmlns:a16="http://schemas.microsoft.com/office/drawing/2014/main" id="{031F4721-7056-274D-9C2A-C6150B6FB5AA}"/>
              </a:ext>
            </a:extLst>
          </p:cNvPr>
          <p:cNvPicPr>
            <a:picLocks noChangeAspect="1"/>
          </p:cNvPicPr>
          <p:nvPr/>
        </p:nvPicPr>
        <p:blipFill>
          <a:blip r:embed="rId4"/>
          <a:stretch>
            <a:fillRect/>
          </a:stretch>
        </p:blipFill>
        <p:spPr>
          <a:xfrm flipH="1">
            <a:off x="419740" y="4777872"/>
            <a:ext cx="1547955" cy="12878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11850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en-US" sz="4400" dirty="0"/>
              <a:t>Structure – function relationship in glaucoma</a:t>
            </a: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718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3359-E284-FE41-AD08-A0C6F4D09678}"/>
              </a:ext>
            </a:extLst>
          </p:cNvPr>
          <p:cNvSpPr>
            <a:spLocks noGrp="1"/>
          </p:cNvSpPr>
          <p:nvPr>
            <p:ph type="title"/>
          </p:nvPr>
        </p:nvSpPr>
        <p:spPr>
          <a:xfrm>
            <a:off x="628650" y="85726"/>
            <a:ext cx="7886700" cy="1325700"/>
          </a:xfrm>
        </p:spPr>
        <p:txBody>
          <a:bodyPr/>
          <a:lstStyle/>
          <a:p>
            <a:r>
              <a:rPr kumimoji="1" lang="en-US" altLang="ja-JP" dirty="0"/>
              <a:t>HFA24-2</a:t>
            </a:r>
            <a:r>
              <a:rPr kumimoji="1" lang="ja-JP" altLang="en-US"/>
              <a:t>測定点と</a:t>
            </a:r>
            <a:r>
              <a:rPr kumimoji="1" lang="en-US" altLang="ja-JP" dirty="0"/>
              <a:t>ONH</a:t>
            </a:r>
            <a:r>
              <a:rPr kumimoji="1" lang="ja-JP" altLang="en-US"/>
              <a:t>の対応</a:t>
            </a:r>
          </a:p>
        </p:txBody>
      </p:sp>
      <p:pic>
        <p:nvPicPr>
          <p:cNvPr id="7" name="図 6">
            <a:extLst>
              <a:ext uri="{FF2B5EF4-FFF2-40B4-BE49-F238E27FC236}">
                <a16:creationId xmlns:a16="http://schemas.microsoft.com/office/drawing/2014/main" id="{0C69819E-EF6F-1B43-B16B-67147F05B087}"/>
              </a:ext>
            </a:extLst>
          </p:cNvPr>
          <p:cNvPicPr>
            <a:picLocks noChangeAspect="1"/>
          </p:cNvPicPr>
          <p:nvPr/>
        </p:nvPicPr>
        <p:blipFill>
          <a:blip r:embed="rId3"/>
          <a:stretch>
            <a:fillRect/>
          </a:stretch>
        </p:blipFill>
        <p:spPr>
          <a:xfrm>
            <a:off x="2235200" y="4263986"/>
            <a:ext cx="4673600" cy="2374900"/>
          </a:xfrm>
          <a:prstGeom prst="rect">
            <a:avLst/>
          </a:prstGeom>
        </p:spPr>
      </p:pic>
      <p:sp>
        <p:nvSpPr>
          <p:cNvPr id="8" name="正方形/長方形 7">
            <a:extLst>
              <a:ext uri="{FF2B5EF4-FFF2-40B4-BE49-F238E27FC236}">
                <a16:creationId xmlns:a16="http://schemas.microsoft.com/office/drawing/2014/main" id="{67476DDD-0755-2D4A-9C90-AC126AE8A248}"/>
              </a:ext>
            </a:extLst>
          </p:cNvPr>
          <p:cNvSpPr/>
          <p:nvPr/>
        </p:nvSpPr>
        <p:spPr>
          <a:xfrm>
            <a:off x="5784601" y="6412012"/>
            <a:ext cx="3137397" cy="307777"/>
          </a:xfrm>
          <a:prstGeom prst="rect">
            <a:avLst/>
          </a:prstGeom>
        </p:spPr>
        <p:txBody>
          <a:bodyPr wrap="none">
            <a:spAutoFit/>
          </a:bodyPr>
          <a:lstStyle/>
          <a:p>
            <a:r>
              <a:rPr lang="en-US" altLang="ja-JP" dirty="0" err="1">
                <a:latin typeface="Times" pitchFamily="2" charset="0"/>
              </a:rPr>
              <a:t>Garway</a:t>
            </a:r>
            <a:r>
              <a:rPr lang="en-US" altLang="ja-JP" dirty="0">
                <a:latin typeface="Times" pitchFamily="2" charset="0"/>
              </a:rPr>
              <a:t>-Heath DF, Ophthalmology 2000</a:t>
            </a:r>
            <a:endParaRPr lang="en-US" altLang="ja-JP" dirty="0">
              <a:effectLst/>
              <a:latin typeface="Times" pitchFamily="2" charset="0"/>
            </a:endParaRPr>
          </a:p>
        </p:txBody>
      </p:sp>
      <p:grpSp>
        <p:nvGrpSpPr>
          <p:cNvPr id="10" name="グループ化 9">
            <a:extLst>
              <a:ext uri="{FF2B5EF4-FFF2-40B4-BE49-F238E27FC236}">
                <a16:creationId xmlns:a16="http://schemas.microsoft.com/office/drawing/2014/main" id="{B7521BFB-9BFB-694A-BD0B-0DA7457F6096}"/>
              </a:ext>
            </a:extLst>
          </p:cNvPr>
          <p:cNvGrpSpPr/>
          <p:nvPr/>
        </p:nvGrpSpPr>
        <p:grpSpPr>
          <a:xfrm>
            <a:off x="0" y="2163743"/>
            <a:ext cx="9144000" cy="2311400"/>
            <a:chOff x="628650" y="1690826"/>
            <a:chExt cx="9207500" cy="2311400"/>
          </a:xfrm>
        </p:grpSpPr>
        <p:pic>
          <p:nvPicPr>
            <p:cNvPr id="4" name="図 3">
              <a:extLst>
                <a:ext uri="{FF2B5EF4-FFF2-40B4-BE49-F238E27FC236}">
                  <a16:creationId xmlns:a16="http://schemas.microsoft.com/office/drawing/2014/main" id="{592DD7FF-CD58-6246-B015-196366AB210E}"/>
                </a:ext>
              </a:extLst>
            </p:cNvPr>
            <p:cNvPicPr>
              <a:picLocks noChangeAspect="1"/>
            </p:cNvPicPr>
            <p:nvPr/>
          </p:nvPicPr>
          <p:blipFill>
            <a:blip r:embed="rId4"/>
            <a:stretch>
              <a:fillRect/>
            </a:stretch>
          </p:blipFill>
          <p:spPr>
            <a:xfrm>
              <a:off x="628650" y="1690826"/>
              <a:ext cx="3073400" cy="2311400"/>
            </a:xfrm>
            <a:prstGeom prst="rect">
              <a:avLst/>
            </a:prstGeom>
          </p:spPr>
        </p:pic>
        <p:pic>
          <p:nvPicPr>
            <p:cNvPr id="5" name="図 4">
              <a:extLst>
                <a:ext uri="{FF2B5EF4-FFF2-40B4-BE49-F238E27FC236}">
                  <a16:creationId xmlns:a16="http://schemas.microsoft.com/office/drawing/2014/main" id="{992AEAE3-38B9-AB4D-8659-B940096926AE}"/>
                </a:ext>
              </a:extLst>
            </p:cNvPr>
            <p:cNvPicPr>
              <a:picLocks noChangeAspect="1"/>
            </p:cNvPicPr>
            <p:nvPr/>
          </p:nvPicPr>
          <p:blipFill rotWithShape="1">
            <a:blip r:embed="rId5"/>
            <a:srcRect t="47223"/>
            <a:stretch/>
          </p:blipFill>
          <p:spPr>
            <a:xfrm>
              <a:off x="6775450" y="1690826"/>
              <a:ext cx="3060700" cy="2084526"/>
            </a:xfrm>
            <a:prstGeom prst="rect">
              <a:avLst/>
            </a:prstGeom>
          </p:spPr>
        </p:pic>
        <p:pic>
          <p:nvPicPr>
            <p:cNvPr id="9" name="図 8">
              <a:extLst>
                <a:ext uri="{FF2B5EF4-FFF2-40B4-BE49-F238E27FC236}">
                  <a16:creationId xmlns:a16="http://schemas.microsoft.com/office/drawing/2014/main" id="{9161E0F4-216B-4246-8FBC-B271763FD9ED}"/>
                </a:ext>
              </a:extLst>
            </p:cNvPr>
            <p:cNvPicPr>
              <a:picLocks noChangeAspect="1"/>
            </p:cNvPicPr>
            <p:nvPr/>
          </p:nvPicPr>
          <p:blipFill rotWithShape="1">
            <a:blip r:embed="rId5"/>
            <a:srcRect b="55671"/>
            <a:stretch/>
          </p:blipFill>
          <p:spPr>
            <a:xfrm>
              <a:off x="3702050" y="1690826"/>
              <a:ext cx="3060700" cy="1750874"/>
            </a:xfrm>
            <a:prstGeom prst="rect">
              <a:avLst/>
            </a:prstGeom>
          </p:spPr>
        </p:pic>
      </p:grpSp>
      <p:sp>
        <p:nvSpPr>
          <p:cNvPr id="11" name="テキスト ボックス 10">
            <a:extLst>
              <a:ext uri="{FF2B5EF4-FFF2-40B4-BE49-F238E27FC236}">
                <a16:creationId xmlns:a16="http://schemas.microsoft.com/office/drawing/2014/main" id="{68434D2A-F534-704E-9F0F-1A57EA342BB0}"/>
              </a:ext>
            </a:extLst>
          </p:cNvPr>
          <p:cNvSpPr txBox="1"/>
          <p:nvPr/>
        </p:nvSpPr>
        <p:spPr>
          <a:xfrm>
            <a:off x="1521325" y="1191776"/>
            <a:ext cx="6101350" cy="738664"/>
          </a:xfrm>
          <a:prstGeom prst="rect">
            <a:avLst/>
          </a:prstGeom>
          <a:noFill/>
          <a:ln>
            <a:solidFill>
              <a:schemeClr val="tx1"/>
            </a:solidFill>
          </a:ln>
        </p:spPr>
        <p:txBody>
          <a:bodyPr wrap="none" rtlCol="0">
            <a:spAutoFit/>
          </a:bodyPr>
          <a:lstStyle/>
          <a:p>
            <a:r>
              <a:rPr kumimoji="1" lang="ja-JP" altLang="en-US"/>
              <a:t>対象；</a:t>
            </a:r>
            <a:r>
              <a:rPr kumimoji="1" lang="en-US" altLang="ja-JP" dirty="0"/>
              <a:t>69</a:t>
            </a:r>
            <a:r>
              <a:rPr kumimoji="1" lang="ja-JP" altLang="en-US"/>
              <a:t>眼の</a:t>
            </a:r>
            <a:r>
              <a:rPr kumimoji="1" lang="en-US" altLang="ja-JP" dirty="0"/>
              <a:t>NFLD</a:t>
            </a:r>
          </a:p>
          <a:p>
            <a:r>
              <a:rPr kumimoji="1" lang="ja-JP" altLang="en-US"/>
              <a:t>方法；眼底写真と</a:t>
            </a:r>
            <a:r>
              <a:rPr kumimoji="1" lang="en-US" altLang="ja-JP" dirty="0"/>
              <a:t>HFA</a:t>
            </a:r>
            <a:r>
              <a:rPr kumimoji="1" lang="ja-JP" altLang="en-US"/>
              <a:t>測定点を重ね合わせ</a:t>
            </a:r>
            <a:endParaRPr kumimoji="1" lang="en-US" altLang="ja-JP" dirty="0"/>
          </a:p>
          <a:p>
            <a:r>
              <a:rPr kumimoji="1" lang="en-US" altLang="ja-JP" dirty="0"/>
              <a:t>22</a:t>
            </a:r>
            <a:r>
              <a:rPr kumimoji="1" lang="ja-JP" altLang="en-US"/>
              <a:t>（</a:t>
            </a:r>
            <a:r>
              <a:rPr kumimoji="1" lang="en-US" altLang="ja-JP" dirty="0"/>
              <a:t>4−58</a:t>
            </a:r>
            <a:r>
              <a:rPr kumimoji="1" lang="ja-JP" altLang="en-US"/>
              <a:t>）枚の</a:t>
            </a:r>
            <a:r>
              <a:rPr kumimoji="1" lang="en-US" altLang="ja-JP" dirty="0"/>
              <a:t>NFLD</a:t>
            </a:r>
            <a:r>
              <a:rPr kumimoji="1" lang="ja-JP" altLang="en-US"/>
              <a:t>から、視神経との対応を検討。クラスターとした</a:t>
            </a:r>
          </a:p>
        </p:txBody>
      </p:sp>
      <p:sp>
        <p:nvSpPr>
          <p:cNvPr id="12" name="テキスト ボックス 11">
            <a:extLst>
              <a:ext uri="{FF2B5EF4-FFF2-40B4-BE49-F238E27FC236}">
                <a16:creationId xmlns:a16="http://schemas.microsoft.com/office/drawing/2014/main" id="{64ECCC8C-CC24-404B-9E65-3F34728092AC}"/>
              </a:ext>
            </a:extLst>
          </p:cNvPr>
          <p:cNvSpPr txBox="1"/>
          <p:nvPr/>
        </p:nvSpPr>
        <p:spPr>
          <a:xfrm>
            <a:off x="7075003" y="5251381"/>
            <a:ext cx="1965603"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kumimoji="1" lang="en-US" altLang="ja-JP" sz="2000" dirty="0"/>
              <a:t>Map</a:t>
            </a:r>
            <a:r>
              <a:rPr kumimoji="1" lang="ja-JP" altLang="en-US" sz="2000"/>
              <a:t>が出来た！</a:t>
            </a:r>
          </a:p>
        </p:txBody>
      </p:sp>
    </p:spTree>
    <p:extLst>
      <p:ext uri="{BB962C8B-B14F-4D97-AF65-F5344CB8AC3E}">
        <p14:creationId xmlns:p14="http://schemas.microsoft.com/office/powerpoint/2010/main" val="289779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D0D1F-ED55-8F48-A461-8CB53C306B6B}"/>
              </a:ext>
            </a:extLst>
          </p:cNvPr>
          <p:cNvSpPr>
            <a:spLocks noGrp="1"/>
          </p:cNvSpPr>
          <p:nvPr>
            <p:ph type="title"/>
          </p:nvPr>
        </p:nvSpPr>
        <p:spPr>
          <a:xfrm>
            <a:off x="628650" y="34926"/>
            <a:ext cx="7886700" cy="1325700"/>
          </a:xfrm>
        </p:spPr>
        <p:txBody>
          <a:bodyPr/>
          <a:lstStyle/>
          <a:p>
            <a:r>
              <a:rPr lang="en-US" altLang="ja-JP" sz="3600" dirty="0" err="1">
                <a:latin typeface="Times" pitchFamily="2" charset="0"/>
              </a:rPr>
              <a:t>Garway</a:t>
            </a:r>
            <a:r>
              <a:rPr lang="en-US" altLang="ja-JP" sz="3600" dirty="0">
                <a:latin typeface="Times" pitchFamily="2" charset="0"/>
              </a:rPr>
              <a:t>-Heath Map</a:t>
            </a:r>
            <a:r>
              <a:rPr lang="ja-JP" altLang="en-US" sz="3600">
                <a:latin typeface="Times" pitchFamily="2" charset="0"/>
              </a:rPr>
              <a:t>の検討</a:t>
            </a:r>
            <a:endParaRPr kumimoji="1" lang="ja-JP" altLang="en-US" sz="3600"/>
          </a:p>
        </p:txBody>
      </p:sp>
      <p:pic>
        <p:nvPicPr>
          <p:cNvPr id="6" name="図 5">
            <a:extLst>
              <a:ext uri="{FF2B5EF4-FFF2-40B4-BE49-F238E27FC236}">
                <a16:creationId xmlns:a16="http://schemas.microsoft.com/office/drawing/2014/main" id="{5F269574-DECA-A64B-B15E-F6985015CB0C}"/>
              </a:ext>
            </a:extLst>
          </p:cNvPr>
          <p:cNvPicPr>
            <a:picLocks noChangeAspect="1"/>
          </p:cNvPicPr>
          <p:nvPr/>
        </p:nvPicPr>
        <p:blipFill rotWithShape="1">
          <a:blip r:embed="rId3"/>
          <a:srcRect r="48936"/>
          <a:stretch/>
        </p:blipFill>
        <p:spPr>
          <a:xfrm>
            <a:off x="822404" y="2593777"/>
            <a:ext cx="3048000" cy="2286000"/>
          </a:xfrm>
          <a:prstGeom prst="rect">
            <a:avLst/>
          </a:prstGeom>
        </p:spPr>
      </p:pic>
      <p:pic>
        <p:nvPicPr>
          <p:cNvPr id="7" name="図 6">
            <a:extLst>
              <a:ext uri="{FF2B5EF4-FFF2-40B4-BE49-F238E27FC236}">
                <a16:creationId xmlns:a16="http://schemas.microsoft.com/office/drawing/2014/main" id="{A2A19CB1-0EE4-6548-B96A-1203B6090751}"/>
              </a:ext>
            </a:extLst>
          </p:cNvPr>
          <p:cNvPicPr>
            <a:picLocks noChangeAspect="1"/>
          </p:cNvPicPr>
          <p:nvPr/>
        </p:nvPicPr>
        <p:blipFill rotWithShape="1">
          <a:blip r:embed="rId3"/>
          <a:srcRect l="51596"/>
          <a:stretch/>
        </p:blipFill>
        <p:spPr>
          <a:xfrm>
            <a:off x="4572000" y="2070798"/>
            <a:ext cx="4124325" cy="3263202"/>
          </a:xfrm>
          <a:prstGeom prst="rect">
            <a:avLst/>
          </a:prstGeom>
          <a:ln w="19050">
            <a:noFill/>
          </a:ln>
        </p:spPr>
      </p:pic>
      <p:grpSp>
        <p:nvGrpSpPr>
          <p:cNvPr id="25" name="グループ化 24">
            <a:extLst>
              <a:ext uri="{FF2B5EF4-FFF2-40B4-BE49-F238E27FC236}">
                <a16:creationId xmlns:a16="http://schemas.microsoft.com/office/drawing/2014/main" id="{3339E256-4F2F-E446-88F8-802D66D976FF}"/>
              </a:ext>
            </a:extLst>
          </p:cNvPr>
          <p:cNvGrpSpPr/>
          <p:nvPr/>
        </p:nvGrpSpPr>
        <p:grpSpPr>
          <a:xfrm>
            <a:off x="4743450" y="2286000"/>
            <a:ext cx="3914775" cy="3429459"/>
            <a:chOff x="4743450" y="2286000"/>
            <a:chExt cx="3914775" cy="3429459"/>
          </a:xfrm>
        </p:grpSpPr>
        <p:sp>
          <p:nvSpPr>
            <p:cNvPr id="8" name="テキスト ボックス 7">
              <a:extLst>
                <a:ext uri="{FF2B5EF4-FFF2-40B4-BE49-F238E27FC236}">
                  <a16:creationId xmlns:a16="http://schemas.microsoft.com/office/drawing/2014/main" id="{F1450BFB-9C89-2442-81B1-04CE726125DA}"/>
                </a:ext>
              </a:extLst>
            </p:cNvPr>
            <p:cNvSpPr txBox="1"/>
            <p:nvPr/>
          </p:nvSpPr>
          <p:spPr>
            <a:xfrm>
              <a:off x="4743450" y="4000500"/>
              <a:ext cx="631904" cy="307777"/>
            </a:xfrm>
            <a:prstGeom prst="rect">
              <a:avLst/>
            </a:prstGeom>
            <a:noFill/>
            <a:ln w="19050">
              <a:solidFill>
                <a:srgbClr val="00B0F0"/>
              </a:solidFill>
            </a:ln>
          </p:spPr>
          <p:txBody>
            <a:bodyPr wrap="none" rtlCol="0">
              <a:spAutoFit/>
            </a:bodyPr>
            <a:lstStyle/>
            <a:p>
              <a:r>
                <a:rPr kumimoji="1" lang="en-US" altLang="ja-JP" i="1" dirty="0"/>
                <a:t>0.093</a:t>
              </a:r>
              <a:endParaRPr kumimoji="1" lang="ja-JP" altLang="en-US" i="1"/>
            </a:p>
          </p:txBody>
        </p:sp>
        <p:sp>
          <p:nvSpPr>
            <p:cNvPr id="9" name="テキスト ボックス 8">
              <a:extLst>
                <a:ext uri="{FF2B5EF4-FFF2-40B4-BE49-F238E27FC236}">
                  <a16:creationId xmlns:a16="http://schemas.microsoft.com/office/drawing/2014/main" id="{0EA03106-9AD6-9B4F-930C-59AEB877F91A}"/>
                </a:ext>
              </a:extLst>
            </p:cNvPr>
            <p:cNvSpPr txBox="1"/>
            <p:nvPr/>
          </p:nvSpPr>
          <p:spPr>
            <a:xfrm>
              <a:off x="4857750" y="2286000"/>
              <a:ext cx="631904" cy="307777"/>
            </a:xfrm>
            <a:prstGeom prst="rect">
              <a:avLst/>
            </a:prstGeom>
            <a:noFill/>
            <a:ln w="19050">
              <a:solidFill>
                <a:srgbClr val="FF0000"/>
              </a:solidFill>
            </a:ln>
          </p:spPr>
          <p:txBody>
            <a:bodyPr wrap="none" rtlCol="0">
              <a:spAutoFit/>
            </a:bodyPr>
            <a:lstStyle/>
            <a:p>
              <a:r>
                <a:rPr kumimoji="1" lang="en-US" altLang="ja-JP" dirty="0"/>
                <a:t>0.495</a:t>
              </a:r>
              <a:endParaRPr kumimoji="1" lang="ja-JP" altLang="en-US"/>
            </a:p>
          </p:txBody>
        </p:sp>
        <p:sp>
          <p:nvSpPr>
            <p:cNvPr id="10" name="テキスト ボックス 9">
              <a:extLst>
                <a:ext uri="{FF2B5EF4-FFF2-40B4-BE49-F238E27FC236}">
                  <a16:creationId xmlns:a16="http://schemas.microsoft.com/office/drawing/2014/main" id="{312BE7C4-0B7E-EE4A-B331-C4F764F75B1E}"/>
                </a:ext>
              </a:extLst>
            </p:cNvPr>
            <p:cNvSpPr txBox="1"/>
            <p:nvPr/>
          </p:nvSpPr>
          <p:spPr>
            <a:xfrm>
              <a:off x="8026321" y="2286000"/>
              <a:ext cx="631904" cy="307777"/>
            </a:xfrm>
            <a:prstGeom prst="rect">
              <a:avLst/>
            </a:prstGeom>
            <a:noFill/>
            <a:ln w="19050">
              <a:solidFill>
                <a:srgbClr val="FFC000"/>
              </a:solidFill>
            </a:ln>
          </p:spPr>
          <p:txBody>
            <a:bodyPr wrap="none" rtlCol="0">
              <a:spAutoFit/>
            </a:bodyPr>
            <a:lstStyle/>
            <a:p>
              <a:r>
                <a:rPr kumimoji="1" lang="en-US" altLang="ja-JP" dirty="0"/>
                <a:t>0.274</a:t>
              </a:r>
              <a:endParaRPr kumimoji="1" lang="ja-JP" altLang="en-US"/>
            </a:p>
          </p:txBody>
        </p:sp>
        <p:sp>
          <p:nvSpPr>
            <p:cNvPr id="11" name="テキスト ボックス 10">
              <a:extLst>
                <a:ext uri="{FF2B5EF4-FFF2-40B4-BE49-F238E27FC236}">
                  <a16:creationId xmlns:a16="http://schemas.microsoft.com/office/drawing/2014/main" id="{ACF8A259-4C8C-F747-A2B6-513B61899EFF}"/>
                </a:ext>
              </a:extLst>
            </p:cNvPr>
            <p:cNvSpPr txBox="1"/>
            <p:nvPr/>
          </p:nvSpPr>
          <p:spPr>
            <a:xfrm>
              <a:off x="8026321" y="4000499"/>
              <a:ext cx="631904" cy="307777"/>
            </a:xfrm>
            <a:prstGeom prst="rect">
              <a:avLst/>
            </a:prstGeom>
            <a:noFill/>
            <a:ln w="19050">
              <a:solidFill>
                <a:srgbClr val="00B0F0"/>
              </a:solidFill>
            </a:ln>
          </p:spPr>
          <p:txBody>
            <a:bodyPr wrap="none" rtlCol="0">
              <a:spAutoFit/>
            </a:bodyPr>
            <a:lstStyle/>
            <a:p>
              <a:r>
                <a:rPr kumimoji="1" lang="en-US" altLang="ja-JP" i="1" dirty="0"/>
                <a:t>0.065</a:t>
              </a:r>
              <a:endParaRPr kumimoji="1" lang="ja-JP" altLang="en-US" i="1"/>
            </a:p>
          </p:txBody>
        </p:sp>
        <p:sp>
          <p:nvSpPr>
            <p:cNvPr id="12" name="テキスト ボックス 11">
              <a:extLst>
                <a:ext uri="{FF2B5EF4-FFF2-40B4-BE49-F238E27FC236}">
                  <a16:creationId xmlns:a16="http://schemas.microsoft.com/office/drawing/2014/main" id="{7D55412B-E60C-E048-9D34-7D9AA9BB8024}"/>
                </a:ext>
              </a:extLst>
            </p:cNvPr>
            <p:cNvSpPr txBox="1"/>
            <p:nvPr/>
          </p:nvSpPr>
          <p:spPr>
            <a:xfrm>
              <a:off x="7238921" y="5407682"/>
              <a:ext cx="631904" cy="307777"/>
            </a:xfrm>
            <a:prstGeom prst="rect">
              <a:avLst/>
            </a:prstGeom>
            <a:noFill/>
            <a:ln w="19050">
              <a:solidFill>
                <a:srgbClr val="FFC000"/>
              </a:solidFill>
            </a:ln>
          </p:spPr>
          <p:txBody>
            <a:bodyPr wrap="none" rtlCol="0">
              <a:spAutoFit/>
            </a:bodyPr>
            <a:lstStyle/>
            <a:p>
              <a:r>
                <a:rPr kumimoji="1" lang="en-US" altLang="ja-JP" i="1" dirty="0"/>
                <a:t>0.263</a:t>
              </a:r>
              <a:endParaRPr kumimoji="1" lang="ja-JP" altLang="en-US" i="1"/>
            </a:p>
          </p:txBody>
        </p:sp>
        <p:sp>
          <p:nvSpPr>
            <p:cNvPr id="13" name="テキスト ボックス 12">
              <a:extLst>
                <a:ext uri="{FF2B5EF4-FFF2-40B4-BE49-F238E27FC236}">
                  <a16:creationId xmlns:a16="http://schemas.microsoft.com/office/drawing/2014/main" id="{8D934CB0-88B7-174E-AD86-D80D14139BD2}"/>
                </a:ext>
              </a:extLst>
            </p:cNvPr>
            <p:cNvSpPr txBox="1"/>
            <p:nvPr/>
          </p:nvSpPr>
          <p:spPr>
            <a:xfrm>
              <a:off x="5664121" y="5407682"/>
              <a:ext cx="631904" cy="307777"/>
            </a:xfrm>
            <a:prstGeom prst="rect">
              <a:avLst/>
            </a:prstGeom>
            <a:noFill/>
            <a:ln w="19050">
              <a:solidFill>
                <a:srgbClr val="FF0000"/>
              </a:solidFill>
            </a:ln>
          </p:spPr>
          <p:txBody>
            <a:bodyPr wrap="none" rtlCol="0">
              <a:spAutoFit/>
            </a:bodyPr>
            <a:lstStyle/>
            <a:p>
              <a:r>
                <a:rPr kumimoji="1" lang="en-US" altLang="ja-JP" i="1" dirty="0"/>
                <a:t>0.598</a:t>
              </a:r>
              <a:endParaRPr kumimoji="1" lang="ja-JP" altLang="en-US" i="1"/>
            </a:p>
          </p:txBody>
        </p:sp>
      </p:grpSp>
      <p:sp>
        <p:nvSpPr>
          <p:cNvPr id="14" name="正方形/長方形 13">
            <a:extLst>
              <a:ext uri="{FF2B5EF4-FFF2-40B4-BE49-F238E27FC236}">
                <a16:creationId xmlns:a16="http://schemas.microsoft.com/office/drawing/2014/main" id="{31537B78-6E87-0E46-9A9C-B2654259F9A1}"/>
              </a:ext>
            </a:extLst>
          </p:cNvPr>
          <p:cNvSpPr/>
          <p:nvPr/>
        </p:nvSpPr>
        <p:spPr>
          <a:xfrm>
            <a:off x="4086225" y="6443632"/>
            <a:ext cx="4572000" cy="307777"/>
          </a:xfrm>
          <a:prstGeom prst="rect">
            <a:avLst/>
          </a:prstGeom>
        </p:spPr>
        <p:txBody>
          <a:bodyPr>
            <a:spAutoFit/>
          </a:bodyPr>
          <a:lstStyle/>
          <a:p>
            <a:pPr algn="r"/>
            <a:r>
              <a:rPr lang="en-US" altLang="ja-JP" dirty="0" err="1"/>
              <a:t>Pollet</a:t>
            </a:r>
            <a:r>
              <a:rPr lang="en-US" altLang="ja-JP" dirty="0"/>
              <a:t>-Villard F, et al. IOVS 2014 </a:t>
            </a:r>
            <a:endParaRPr lang="ja-JP" altLang="en-US"/>
          </a:p>
        </p:txBody>
      </p:sp>
      <p:sp>
        <p:nvSpPr>
          <p:cNvPr id="15" name="正方形/長方形 14">
            <a:extLst>
              <a:ext uri="{FF2B5EF4-FFF2-40B4-BE49-F238E27FC236}">
                <a16:creationId xmlns:a16="http://schemas.microsoft.com/office/drawing/2014/main" id="{8E5B6700-EC57-7949-9720-6C2153C15855}"/>
              </a:ext>
            </a:extLst>
          </p:cNvPr>
          <p:cNvSpPr/>
          <p:nvPr/>
        </p:nvSpPr>
        <p:spPr>
          <a:xfrm>
            <a:off x="2214563" y="1245527"/>
            <a:ext cx="45720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en-US" altLang="ja-JP" dirty="0">
                <a:latin typeface="Helvetica" pitchFamily="2" charset="0"/>
              </a:rPr>
              <a:t>HFA</a:t>
            </a:r>
            <a:r>
              <a:rPr lang="ja-JP" altLang="en-US">
                <a:latin typeface="Helvetica" pitchFamily="2" charset="0"/>
              </a:rPr>
              <a:t>と</a:t>
            </a:r>
            <a:r>
              <a:rPr lang="en-US" altLang="ja-JP" dirty="0">
                <a:latin typeface="Helvetica" pitchFamily="2" charset="0"/>
              </a:rPr>
              <a:t>cpRNFLT</a:t>
            </a:r>
            <a:r>
              <a:rPr lang="ja-JP" altLang="en-US">
                <a:latin typeface="Helvetica" pitchFamily="2" charset="0"/>
              </a:rPr>
              <a:t>の相関</a:t>
            </a:r>
            <a:endParaRPr lang="en-US" altLang="ja-JP" dirty="0">
              <a:latin typeface="Helvetica" pitchFamily="2" charset="0"/>
            </a:endParaRPr>
          </a:p>
          <a:p>
            <a:pPr algn="ctr"/>
            <a:r>
              <a:rPr lang="en-US" altLang="ja-JP" dirty="0">
                <a:latin typeface="Helvetica" pitchFamily="2" charset="0"/>
              </a:rPr>
              <a:t>Endpoint</a:t>
            </a:r>
            <a:r>
              <a:rPr lang="ja-JP" altLang="en-US">
                <a:latin typeface="Helvetica" pitchFamily="2" charset="0"/>
              </a:rPr>
              <a:t>；　</a:t>
            </a:r>
            <a:r>
              <a:rPr lang="en-US" altLang="ja-JP" dirty="0">
                <a:latin typeface="Helvetica" pitchFamily="2" charset="0"/>
              </a:rPr>
              <a:t>RNFLT</a:t>
            </a:r>
            <a:r>
              <a:rPr lang="ja-JP" altLang="en-US">
                <a:latin typeface="Helvetica" pitchFamily="2" charset="0"/>
              </a:rPr>
              <a:t>と視野感度の相関係数（</a:t>
            </a:r>
            <a:r>
              <a:rPr lang="en-US" altLang="ja-JP" dirty="0">
                <a:latin typeface="Helvetica" pitchFamily="2" charset="0"/>
              </a:rPr>
              <a:t>R</a:t>
            </a:r>
            <a:r>
              <a:rPr lang="en-US" altLang="ja-JP" baseline="30000" dirty="0">
                <a:latin typeface="Helvetica" pitchFamily="2" charset="0"/>
              </a:rPr>
              <a:t>2</a:t>
            </a:r>
            <a:r>
              <a:rPr lang="ja-JP" altLang="en-US">
                <a:latin typeface="Helvetica" pitchFamily="2" charset="0"/>
              </a:rPr>
              <a:t>）</a:t>
            </a:r>
            <a:endParaRPr lang="en-US" altLang="ja-JP" dirty="0">
              <a:latin typeface="Helvetica" pitchFamily="2" charset="0"/>
            </a:endParaRPr>
          </a:p>
        </p:txBody>
      </p:sp>
      <p:grpSp>
        <p:nvGrpSpPr>
          <p:cNvPr id="21" name="グループ化 20">
            <a:extLst>
              <a:ext uri="{FF2B5EF4-FFF2-40B4-BE49-F238E27FC236}">
                <a16:creationId xmlns:a16="http://schemas.microsoft.com/office/drawing/2014/main" id="{BCBA4A13-5C8C-CF42-84AB-C6F5BB227260}"/>
              </a:ext>
            </a:extLst>
          </p:cNvPr>
          <p:cNvGrpSpPr/>
          <p:nvPr/>
        </p:nvGrpSpPr>
        <p:grpSpPr>
          <a:xfrm>
            <a:off x="8707747" y="4607221"/>
            <a:ext cx="445734" cy="1124527"/>
            <a:chOff x="8712121" y="4607221"/>
            <a:chExt cx="445734" cy="1124527"/>
          </a:xfrm>
        </p:grpSpPr>
        <p:pic>
          <p:nvPicPr>
            <p:cNvPr id="17" name="図 16">
              <a:extLst>
                <a:ext uri="{FF2B5EF4-FFF2-40B4-BE49-F238E27FC236}">
                  <a16:creationId xmlns:a16="http://schemas.microsoft.com/office/drawing/2014/main" id="{DC7E9DDF-76D2-9E4C-ABD2-85863ECC23BD}"/>
                </a:ext>
              </a:extLst>
            </p:cNvPr>
            <p:cNvPicPr>
              <a:picLocks noChangeAspect="1"/>
            </p:cNvPicPr>
            <p:nvPr/>
          </p:nvPicPr>
          <p:blipFill>
            <a:blip r:embed="rId4"/>
            <a:stretch>
              <a:fillRect/>
            </a:stretch>
          </p:blipFill>
          <p:spPr>
            <a:xfrm>
              <a:off x="8712121" y="4713801"/>
              <a:ext cx="89651" cy="1000169"/>
            </a:xfrm>
            <a:prstGeom prst="rect">
              <a:avLst/>
            </a:prstGeom>
          </p:spPr>
        </p:pic>
        <p:sp>
          <p:nvSpPr>
            <p:cNvPr id="18" name="テキスト ボックス 17">
              <a:extLst>
                <a:ext uri="{FF2B5EF4-FFF2-40B4-BE49-F238E27FC236}">
                  <a16:creationId xmlns:a16="http://schemas.microsoft.com/office/drawing/2014/main" id="{6B660714-30EE-D44C-B9E1-34600074E696}"/>
                </a:ext>
              </a:extLst>
            </p:cNvPr>
            <p:cNvSpPr txBox="1"/>
            <p:nvPr/>
          </p:nvSpPr>
          <p:spPr>
            <a:xfrm>
              <a:off x="8724723" y="4607221"/>
              <a:ext cx="433132" cy="307777"/>
            </a:xfrm>
            <a:prstGeom prst="rect">
              <a:avLst/>
            </a:prstGeom>
            <a:noFill/>
          </p:spPr>
          <p:txBody>
            <a:bodyPr wrap="none" rtlCol="0">
              <a:spAutoFit/>
            </a:bodyPr>
            <a:lstStyle/>
            <a:p>
              <a:pPr algn="ctr"/>
              <a:r>
                <a:rPr kumimoji="1" lang="en-US" altLang="ja-JP" dirty="0"/>
                <a:t>0.8</a:t>
              </a:r>
              <a:endParaRPr kumimoji="1" lang="ja-JP" altLang="en-US"/>
            </a:p>
          </p:txBody>
        </p:sp>
        <p:sp>
          <p:nvSpPr>
            <p:cNvPr id="20" name="テキスト ボックス 19">
              <a:extLst>
                <a:ext uri="{FF2B5EF4-FFF2-40B4-BE49-F238E27FC236}">
                  <a16:creationId xmlns:a16="http://schemas.microsoft.com/office/drawing/2014/main" id="{A80F987C-D396-D74B-9322-7F88F640368B}"/>
                </a:ext>
              </a:extLst>
            </p:cNvPr>
            <p:cNvSpPr txBox="1"/>
            <p:nvPr/>
          </p:nvSpPr>
          <p:spPr>
            <a:xfrm>
              <a:off x="8801772" y="5423971"/>
              <a:ext cx="284052" cy="307777"/>
            </a:xfrm>
            <a:prstGeom prst="rect">
              <a:avLst/>
            </a:prstGeom>
            <a:noFill/>
          </p:spPr>
          <p:txBody>
            <a:bodyPr wrap="none" rtlCol="0">
              <a:spAutoFit/>
            </a:bodyPr>
            <a:lstStyle/>
            <a:p>
              <a:pPr algn="ctr"/>
              <a:r>
                <a:rPr kumimoji="1" lang="en-US" altLang="ja-JP" dirty="0"/>
                <a:t>0</a:t>
              </a:r>
              <a:endParaRPr kumimoji="1" lang="ja-JP" altLang="en-US"/>
            </a:p>
          </p:txBody>
        </p:sp>
      </p:grpSp>
      <p:sp>
        <p:nvSpPr>
          <p:cNvPr id="33" name="テキスト ボックス 32">
            <a:extLst>
              <a:ext uri="{FF2B5EF4-FFF2-40B4-BE49-F238E27FC236}">
                <a16:creationId xmlns:a16="http://schemas.microsoft.com/office/drawing/2014/main" id="{2F0F63F6-3206-1B4F-AE8F-6A083EB0F1BD}"/>
              </a:ext>
            </a:extLst>
          </p:cNvPr>
          <p:cNvSpPr txBox="1"/>
          <p:nvPr/>
        </p:nvSpPr>
        <p:spPr>
          <a:xfrm>
            <a:off x="4041501" y="6443631"/>
            <a:ext cx="816249" cy="307777"/>
          </a:xfrm>
          <a:prstGeom prst="rect">
            <a:avLst/>
          </a:prstGeom>
          <a:noFill/>
        </p:spPr>
        <p:txBody>
          <a:bodyPr wrap="none" rtlCol="0">
            <a:spAutoFit/>
          </a:bodyPr>
          <a:lstStyle/>
          <a:p>
            <a:r>
              <a:rPr kumimoji="1" lang="en-US" altLang="ja-JP" dirty="0"/>
              <a:t>N = 142</a:t>
            </a:r>
            <a:endParaRPr kumimoji="1" lang="ja-JP" altLang="en-US"/>
          </a:p>
        </p:txBody>
      </p:sp>
      <p:grpSp>
        <p:nvGrpSpPr>
          <p:cNvPr id="35" name="グループ化 34">
            <a:extLst>
              <a:ext uri="{FF2B5EF4-FFF2-40B4-BE49-F238E27FC236}">
                <a16:creationId xmlns:a16="http://schemas.microsoft.com/office/drawing/2014/main" id="{13146512-947E-C841-AC34-BCDE024F89E9}"/>
              </a:ext>
            </a:extLst>
          </p:cNvPr>
          <p:cNvGrpSpPr/>
          <p:nvPr/>
        </p:nvGrpSpPr>
        <p:grpSpPr>
          <a:xfrm>
            <a:off x="4041501" y="2738831"/>
            <a:ext cx="4616724" cy="3721090"/>
            <a:chOff x="4041501" y="2738831"/>
            <a:chExt cx="4616724" cy="3721090"/>
          </a:xfrm>
        </p:grpSpPr>
        <p:grpSp>
          <p:nvGrpSpPr>
            <p:cNvPr id="32" name="グループ化 31">
              <a:extLst>
                <a:ext uri="{FF2B5EF4-FFF2-40B4-BE49-F238E27FC236}">
                  <a16:creationId xmlns:a16="http://schemas.microsoft.com/office/drawing/2014/main" id="{38AED5F9-6AA7-DF4E-AC9B-325548B05769}"/>
                </a:ext>
              </a:extLst>
            </p:cNvPr>
            <p:cNvGrpSpPr/>
            <p:nvPr/>
          </p:nvGrpSpPr>
          <p:grpSpPr>
            <a:xfrm>
              <a:off x="4086225" y="2738831"/>
              <a:ext cx="4572000" cy="3721090"/>
              <a:chOff x="4086225" y="2738831"/>
              <a:chExt cx="4572000" cy="3721090"/>
            </a:xfrm>
          </p:grpSpPr>
          <p:sp>
            <p:nvSpPr>
              <p:cNvPr id="24" name="正方形/長方形 23">
                <a:extLst>
                  <a:ext uri="{FF2B5EF4-FFF2-40B4-BE49-F238E27FC236}">
                    <a16:creationId xmlns:a16="http://schemas.microsoft.com/office/drawing/2014/main" id="{BBB76A41-4B34-024C-A279-0C4FEFC6F563}"/>
                  </a:ext>
                </a:extLst>
              </p:cNvPr>
              <p:cNvSpPr/>
              <p:nvPr/>
            </p:nvSpPr>
            <p:spPr>
              <a:xfrm>
                <a:off x="4086225" y="6152144"/>
                <a:ext cx="4572000" cy="307777"/>
              </a:xfrm>
              <a:prstGeom prst="rect">
                <a:avLst/>
              </a:prstGeom>
            </p:spPr>
            <p:txBody>
              <a:bodyPr>
                <a:spAutoFit/>
              </a:bodyPr>
              <a:lstStyle/>
              <a:p>
                <a:pPr algn="r"/>
                <a:r>
                  <a:rPr lang="en-US" altLang="ja-JP" dirty="0"/>
                  <a:t> </a:t>
                </a:r>
                <a:r>
                  <a:rPr lang="en-US" altLang="ja-JP" dirty="0" err="1"/>
                  <a:t>Aptel</a:t>
                </a:r>
                <a:r>
                  <a:rPr lang="en-US" altLang="ja-JP" dirty="0"/>
                  <a:t> F, et al. AJO 2010 </a:t>
                </a:r>
                <a:endParaRPr lang="ja-JP" altLang="en-US"/>
              </a:p>
            </p:txBody>
          </p:sp>
          <p:grpSp>
            <p:nvGrpSpPr>
              <p:cNvPr id="31" name="グループ化 30">
                <a:extLst>
                  <a:ext uri="{FF2B5EF4-FFF2-40B4-BE49-F238E27FC236}">
                    <a16:creationId xmlns:a16="http://schemas.microsoft.com/office/drawing/2014/main" id="{324B9008-4005-A746-913F-7FA3DC41A376}"/>
                  </a:ext>
                </a:extLst>
              </p:cNvPr>
              <p:cNvGrpSpPr/>
              <p:nvPr/>
            </p:nvGrpSpPr>
            <p:grpSpPr>
              <a:xfrm>
                <a:off x="4743450" y="2738831"/>
                <a:ext cx="3904608" cy="3406238"/>
                <a:chOff x="4743450" y="2738831"/>
                <a:chExt cx="3904608" cy="3406238"/>
              </a:xfrm>
            </p:grpSpPr>
            <p:sp>
              <p:nvSpPr>
                <p:cNvPr id="23" name="テキスト ボックス 22">
                  <a:extLst>
                    <a:ext uri="{FF2B5EF4-FFF2-40B4-BE49-F238E27FC236}">
                      <a16:creationId xmlns:a16="http://schemas.microsoft.com/office/drawing/2014/main" id="{689EEDEA-BBB1-A643-9849-DF29FA1CE500}"/>
                    </a:ext>
                  </a:extLst>
                </p:cNvPr>
                <p:cNvSpPr txBox="1"/>
                <p:nvPr/>
              </p:nvSpPr>
              <p:spPr>
                <a:xfrm>
                  <a:off x="4743450" y="4453332"/>
                  <a:ext cx="631904" cy="307777"/>
                </a:xfrm>
                <a:prstGeom prst="rect">
                  <a:avLst/>
                </a:prstGeom>
                <a:noFill/>
                <a:ln w="19050">
                  <a:solidFill>
                    <a:srgbClr val="00B0F0"/>
                  </a:solidFill>
                </a:ln>
              </p:spPr>
              <p:txBody>
                <a:bodyPr wrap="none" rtlCol="0">
                  <a:spAutoFit/>
                </a:bodyPr>
                <a:lstStyle/>
                <a:p>
                  <a:r>
                    <a:rPr kumimoji="1" lang="en-US" altLang="ja-JP" i="1" dirty="0"/>
                    <a:t>0.224</a:t>
                  </a:r>
                  <a:endParaRPr kumimoji="1" lang="ja-JP" altLang="en-US" i="1"/>
                </a:p>
              </p:txBody>
            </p:sp>
            <p:sp>
              <p:nvSpPr>
                <p:cNvPr id="26" name="テキスト ボックス 25">
                  <a:extLst>
                    <a:ext uri="{FF2B5EF4-FFF2-40B4-BE49-F238E27FC236}">
                      <a16:creationId xmlns:a16="http://schemas.microsoft.com/office/drawing/2014/main" id="{37E08656-5FBD-474E-8BDD-03907E1E4942}"/>
                    </a:ext>
                  </a:extLst>
                </p:cNvPr>
                <p:cNvSpPr txBox="1"/>
                <p:nvPr/>
              </p:nvSpPr>
              <p:spPr>
                <a:xfrm>
                  <a:off x="4857750" y="2738832"/>
                  <a:ext cx="631904" cy="307777"/>
                </a:xfrm>
                <a:prstGeom prst="rect">
                  <a:avLst/>
                </a:prstGeom>
                <a:noFill/>
                <a:ln w="19050">
                  <a:solidFill>
                    <a:srgbClr val="FF0000"/>
                  </a:solidFill>
                </a:ln>
              </p:spPr>
              <p:txBody>
                <a:bodyPr wrap="none" rtlCol="0">
                  <a:spAutoFit/>
                </a:bodyPr>
                <a:lstStyle/>
                <a:p>
                  <a:r>
                    <a:rPr kumimoji="1" lang="en-US" altLang="ja-JP" dirty="0"/>
                    <a:t>0.726</a:t>
                  </a:r>
                  <a:endParaRPr kumimoji="1" lang="ja-JP" altLang="en-US"/>
                </a:p>
              </p:txBody>
            </p:sp>
            <p:sp>
              <p:nvSpPr>
                <p:cNvPr id="27" name="テキスト ボックス 26">
                  <a:extLst>
                    <a:ext uri="{FF2B5EF4-FFF2-40B4-BE49-F238E27FC236}">
                      <a16:creationId xmlns:a16="http://schemas.microsoft.com/office/drawing/2014/main" id="{22312048-B7AD-BA46-8D3F-01EC505140FE}"/>
                    </a:ext>
                  </a:extLst>
                </p:cNvPr>
                <p:cNvSpPr txBox="1"/>
                <p:nvPr/>
              </p:nvSpPr>
              <p:spPr>
                <a:xfrm>
                  <a:off x="8016154" y="2738831"/>
                  <a:ext cx="631904" cy="307777"/>
                </a:xfrm>
                <a:prstGeom prst="rect">
                  <a:avLst/>
                </a:prstGeom>
                <a:noFill/>
                <a:ln w="19050">
                  <a:solidFill>
                    <a:srgbClr val="FFC000"/>
                  </a:solidFill>
                </a:ln>
              </p:spPr>
              <p:txBody>
                <a:bodyPr wrap="none" rtlCol="0">
                  <a:spAutoFit/>
                </a:bodyPr>
                <a:lstStyle/>
                <a:p>
                  <a:r>
                    <a:rPr kumimoji="1" lang="en-US" altLang="ja-JP" dirty="0"/>
                    <a:t>0.387</a:t>
                  </a:r>
                  <a:endParaRPr kumimoji="1" lang="ja-JP" altLang="en-US"/>
                </a:p>
              </p:txBody>
            </p:sp>
            <p:sp>
              <p:nvSpPr>
                <p:cNvPr id="28" name="テキスト ボックス 27">
                  <a:extLst>
                    <a:ext uri="{FF2B5EF4-FFF2-40B4-BE49-F238E27FC236}">
                      <a16:creationId xmlns:a16="http://schemas.microsoft.com/office/drawing/2014/main" id="{84BC7CCD-265A-DE41-A82B-4F6C67C18D4E}"/>
                    </a:ext>
                  </a:extLst>
                </p:cNvPr>
                <p:cNvSpPr txBox="1"/>
                <p:nvPr/>
              </p:nvSpPr>
              <p:spPr>
                <a:xfrm>
                  <a:off x="8016154" y="4453331"/>
                  <a:ext cx="631904" cy="307777"/>
                </a:xfrm>
                <a:prstGeom prst="rect">
                  <a:avLst/>
                </a:prstGeom>
                <a:noFill/>
                <a:ln w="19050">
                  <a:solidFill>
                    <a:srgbClr val="00B0F0"/>
                  </a:solidFill>
                </a:ln>
              </p:spPr>
              <p:txBody>
                <a:bodyPr wrap="none" rtlCol="0">
                  <a:spAutoFit/>
                </a:bodyPr>
                <a:lstStyle/>
                <a:p>
                  <a:r>
                    <a:rPr kumimoji="1" lang="en-US" altLang="ja-JP" dirty="0"/>
                    <a:t>0.096</a:t>
                  </a:r>
                  <a:endParaRPr kumimoji="1" lang="ja-JP" altLang="en-US"/>
                </a:p>
              </p:txBody>
            </p:sp>
            <p:sp>
              <p:nvSpPr>
                <p:cNvPr id="29" name="テキスト ボックス 28">
                  <a:extLst>
                    <a:ext uri="{FF2B5EF4-FFF2-40B4-BE49-F238E27FC236}">
                      <a16:creationId xmlns:a16="http://schemas.microsoft.com/office/drawing/2014/main" id="{4321FE4B-865C-A348-B0FE-6A06CD67ACCA}"/>
                    </a:ext>
                  </a:extLst>
                </p:cNvPr>
                <p:cNvSpPr txBox="1"/>
                <p:nvPr/>
              </p:nvSpPr>
              <p:spPr>
                <a:xfrm>
                  <a:off x="7237375" y="5837292"/>
                  <a:ext cx="631904" cy="307777"/>
                </a:xfrm>
                <a:prstGeom prst="rect">
                  <a:avLst/>
                </a:prstGeom>
                <a:noFill/>
                <a:ln w="19050">
                  <a:solidFill>
                    <a:srgbClr val="FF0000"/>
                  </a:solidFill>
                </a:ln>
              </p:spPr>
              <p:txBody>
                <a:bodyPr wrap="none" rtlCol="0">
                  <a:spAutoFit/>
                </a:bodyPr>
                <a:lstStyle/>
                <a:p>
                  <a:r>
                    <a:rPr kumimoji="1" lang="en-US" altLang="ja-JP" i="1" dirty="0"/>
                    <a:t>0.548</a:t>
                  </a:r>
                  <a:endParaRPr kumimoji="1" lang="ja-JP" altLang="en-US" i="1"/>
                </a:p>
              </p:txBody>
            </p:sp>
            <p:sp>
              <p:nvSpPr>
                <p:cNvPr id="30" name="テキスト ボックス 29">
                  <a:extLst>
                    <a:ext uri="{FF2B5EF4-FFF2-40B4-BE49-F238E27FC236}">
                      <a16:creationId xmlns:a16="http://schemas.microsoft.com/office/drawing/2014/main" id="{8DACD83E-AB75-F64B-B233-1C004A2D7E4F}"/>
                    </a:ext>
                  </a:extLst>
                </p:cNvPr>
                <p:cNvSpPr txBox="1"/>
                <p:nvPr/>
              </p:nvSpPr>
              <p:spPr>
                <a:xfrm>
                  <a:off x="5664121" y="5832107"/>
                  <a:ext cx="631904" cy="307777"/>
                </a:xfrm>
                <a:prstGeom prst="rect">
                  <a:avLst/>
                </a:prstGeom>
                <a:noFill/>
                <a:ln w="19050">
                  <a:solidFill>
                    <a:srgbClr val="FF0000"/>
                  </a:solidFill>
                </a:ln>
              </p:spPr>
              <p:txBody>
                <a:bodyPr wrap="none" rtlCol="0">
                  <a:spAutoFit/>
                </a:bodyPr>
                <a:lstStyle/>
                <a:p>
                  <a:r>
                    <a:rPr kumimoji="1" lang="en-US" altLang="ja-JP" i="1" dirty="0"/>
                    <a:t>0.648</a:t>
                  </a:r>
                  <a:endParaRPr kumimoji="1" lang="ja-JP" altLang="en-US" i="1"/>
                </a:p>
              </p:txBody>
            </p:sp>
          </p:grpSp>
        </p:grpSp>
        <p:sp>
          <p:nvSpPr>
            <p:cNvPr id="34" name="テキスト ボックス 33">
              <a:extLst>
                <a:ext uri="{FF2B5EF4-FFF2-40B4-BE49-F238E27FC236}">
                  <a16:creationId xmlns:a16="http://schemas.microsoft.com/office/drawing/2014/main" id="{02399B81-2437-8542-82BA-A46B74780E41}"/>
                </a:ext>
              </a:extLst>
            </p:cNvPr>
            <p:cNvSpPr txBox="1"/>
            <p:nvPr/>
          </p:nvSpPr>
          <p:spPr>
            <a:xfrm>
              <a:off x="4041501" y="6141637"/>
              <a:ext cx="816249" cy="307777"/>
            </a:xfrm>
            <a:prstGeom prst="rect">
              <a:avLst/>
            </a:prstGeom>
            <a:noFill/>
            <a:ln w="19050">
              <a:noFill/>
            </a:ln>
          </p:spPr>
          <p:txBody>
            <a:bodyPr wrap="none" rtlCol="0">
              <a:spAutoFit/>
            </a:bodyPr>
            <a:lstStyle/>
            <a:p>
              <a:r>
                <a:rPr kumimoji="1" lang="en-US" altLang="ja-JP" dirty="0"/>
                <a:t>N = 120</a:t>
              </a:r>
              <a:endParaRPr kumimoji="1" lang="ja-JP" altLang="en-US"/>
            </a:p>
          </p:txBody>
        </p:sp>
      </p:grpSp>
      <p:sp>
        <p:nvSpPr>
          <p:cNvPr id="36" name="Text Box 8">
            <a:extLst>
              <a:ext uri="{FF2B5EF4-FFF2-40B4-BE49-F238E27FC236}">
                <a16:creationId xmlns:a16="http://schemas.microsoft.com/office/drawing/2014/main" id="{CDAE48FD-0CC8-3D4F-AB11-40EEDAABF7AB}"/>
              </a:ext>
            </a:extLst>
          </p:cNvPr>
          <p:cNvSpPr txBox="1">
            <a:spLocks noChangeArrowheads="1"/>
          </p:cNvSpPr>
          <p:nvPr/>
        </p:nvSpPr>
        <p:spPr bwMode="auto">
          <a:xfrm>
            <a:off x="144881" y="4880572"/>
            <a:ext cx="5100779" cy="52322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a:solidFill>
                  <a:srgbClr val="FFFF00"/>
                </a:solidFill>
              </a:rPr>
              <a:t>VF</a:t>
            </a:r>
            <a:r>
              <a:rPr lang="ja-JP" altLang="en-US" sz="2800">
                <a:solidFill>
                  <a:srgbClr val="FFFF00"/>
                </a:solidFill>
              </a:rPr>
              <a:t>と</a:t>
            </a:r>
            <a:r>
              <a:rPr lang="en-US" altLang="ja-JP" sz="2800" dirty="0" err="1">
                <a:solidFill>
                  <a:srgbClr val="FFFF00"/>
                </a:solidFill>
              </a:rPr>
              <a:t>cpRNFL</a:t>
            </a:r>
            <a:r>
              <a:rPr lang="ja-JP" altLang="en-US" sz="2800">
                <a:solidFill>
                  <a:srgbClr val="FFFF00"/>
                </a:solidFill>
              </a:rPr>
              <a:t>の</a:t>
            </a:r>
            <a:r>
              <a:rPr lang="en-US" altLang="ja-JP" sz="2800" dirty="0">
                <a:solidFill>
                  <a:srgbClr val="FFFF00"/>
                </a:solidFill>
              </a:rPr>
              <a:t>R</a:t>
            </a:r>
            <a:r>
              <a:rPr lang="en-US" altLang="ja-JP" sz="2800" baseline="30000" dirty="0">
                <a:solidFill>
                  <a:srgbClr val="FFFF00"/>
                </a:solidFill>
              </a:rPr>
              <a:t>2</a:t>
            </a:r>
            <a:r>
              <a:rPr lang="ja-JP" altLang="en-US" sz="2800" baseline="30000">
                <a:solidFill>
                  <a:srgbClr val="FFFF00"/>
                </a:solidFill>
              </a:rPr>
              <a:t>　</a:t>
            </a:r>
            <a:r>
              <a:rPr lang="en-US" altLang="ja-JP" sz="2800" dirty="0">
                <a:solidFill>
                  <a:srgbClr val="FFFF00"/>
                </a:solidFill>
              </a:rPr>
              <a:t>0.06~0.726</a:t>
            </a:r>
          </a:p>
        </p:txBody>
      </p:sp>
      <p:sp>
        <p:nvSpPr>
          <p:cNvPr id="37" name="Text Box 8">
            <a:extLst>
              <a:ext uri="{FF2B5EF4-FFF2-40B4-BE49-F238E27FC236}">
                <a16:creationId xmlns:a16="http://schemas.microsoft.com/office/drawing/2014/main" id="{389FA06F-F52E-7042-AB18-96557F3C7FCB}"/>
              </a:ext>
            </a:extLst>
          </p:cNvPr>
          <p:cNvSpPr txBox="1">
            <a:spLocks noChangeArrowheads="1"/>
          </p:cNvSpPr>
          <p:nvPr/>
        </p:nvSpPr>
        <p:spPr bwMode="auto">
          <a:xfrm>
            <a:off x="144881" y="5593305"/>
            <a:ext cx="5100779" cy="52322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a:solidFill>
                  <a:srgbClr val="FFFF00"/>
                </a:solidFill>
              </a:rPr>
              <a:t>S</a:t>
            </a:r>
            <a:r>
              <a:rPr lang="ja-JP" altLang="en-US" sz="2800">
                <a:solidFill>
                  <a:srgbClr val="FFFF00"/>
                </a:solidFill>
              </a:rPr>
              <a:t>、</a:t>
            </a:r>
            <a:r>
              <a:rPr lang="en-US" altLang="ja-JP" sz="2800" dirty="0">
                <a:solidFill>
                  <a:srgbClr val="FFFF00"/>
                </a:solidFill>
              </a:rPr>
              <a:t>I</a:t>
            </a:r>
            <a:r>
              <a:rPr lang="ja-JP" altLang="en-US" sz="2800">
                <a:solidFill>
                  <a:srgbClr val="FFFF00"/>
                </a:solidFill>
              </a:rPr>
              <a:t>　−</a:t>
            </a:r>
            <a:r>
              <a:rPr lang="en-US" altLang="ja-JP" sz="2800" dirty="0">
                <a:solidFill>
                  <a:srgbClr val="FFFF00"/>
                </a:solidFill>
              </a:rPr>
              <a:t>temporal</a:t>
            </a:r>
            <a:r>
              <a:rPr lang="ja-JP" altLang="en-US" sz="2800">
                <a:solidFill>
                  <a:srgbClr val="FFFF00"/>
                </a:solidFill>
              </a:rPr>
              <a:t>の相関　○</a:t>
            </a:r>
            <a:endParaRPr lang="en-US" altLang="ja-JP" sz="2800" dirty="0">
              <a:solidFill>
                <a:srgbClr val="FFFF00"/>
              </a:solidFill>
            </a:endParaRPr>
          </a:p>
        </p:txBody>
      </p:sp>
      <p:sp>
        <p:nvSpPr>
          <p:cNvPr id="38" name="Text Box 8">
            <a:extLst>
              <a:ext uri="{FF2B5EF4-FFF2-40B4-BE49-F238E27FC236}">
                <a16:creationId xmlns:a16="http://schemas.microsoft.com/office/drawing/2014/main" id="{E6A64955-EA41-A84F-ABF5-4009B298ADA3}"/>
              </a:ext>
            </a:extLst>
          </p:cNvPr>
          <p:cNvSpPr txBox="1">
            <a:spLocks noChangeArrowheads="1"/>
          </p:cNvSpPr>
          <p:nvPr/>
        </p:nvSpPr>
        <p:spPr bwMode="auto">
          <a:xfrm>
            <a:off x="144881" y="6326692"/>
            <a:ext cx="5100779" cy="52322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dirty="0">
                <a:solidFill>
                  <a:srgbClr val="FFFF00"/>
                </a:solidFill>
              </a:rPr>
              <a:t>Temp</a:t>
            </a:r>
            <a:r>
              <a:rPr lang="ja-JP" altLang="en-US" sz="2800">
                <a:solidFill>
                  <a:srgbClr val="FFFF00"/>
                </a:solidFill>
              </a:rPr>
              <a:t>（黄斑）、</a:t>
            </a:r>
            <a:r>
              <a:rPr lang="en-US" altLang="ja-JP" sz="2800" dirty="0">
                <a:solidFill>
                  <a:srgbClr val="FFFF00"/>
                </a:solidFill>
              </a:rPr>
              <a:t>Nasal </a:t>
            </a:r>
            <a:r>
              <a:rPr lang="ja-JP" altLang="en-US" sz="2800">
                <a:solidFill>
                  <a:srgbClr val="FFFF00"/>
                </a:solidFill>
              </a:rPr>
              <a:t>の相関　✗</a:t>
            </a:r>
            <a:endParaRPr lang="en-US" altLang="ja-JP" sz="2800" dirty="0">
              <a:solidFill>
                <a:srgbClr val="FFFF00"/>
              </a:solidFill>
            </a:endParaRPr>
          </a:p>
        </p:txBody>
      </p:sp>
    </p:spTree>
    <p:extLst>
      <p:ext uri="{BB962C8B-B14F-4D97-AF65-F5344CB8AC3E}">
        <p14:creationId xmlns:p14="http://schemas.microsoft.com/office/powerpoint/2010/main" val="5816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sp>
        <p:nvSpPr>
          <p:cNvPr id="126979" name="テキスト ボックス 5"/>
          <p:cNvSpPr txBox="1">
            <a:spLocks noChangeArrowheads="1"/>
          </p:cNvSpPr>
          <p:nvPr/>
        </p:nvSpPr>
        <p:spPr bwMode="auto">
          <a:xfrm>
            <a:off x="6084888" y="993775"/>
            <a:ext cx="29797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i="1">
                <a:solidFill>
                  <a:srgbClr val="000000"/>
                </a:solidFill>
              </a:rPr>
              <a:t>Hood DC</a:t>
            </a:r>
            <a:r>
              <a:rPr lang="ja-JP" altLang="en-US" i="1">
                <a:solidFill>
                  <a:srgbClr val="000000"/>
                </a:solidFill>
              </a:rPr>
              <a:t>　</a:t>
            </a:r>
            <a:r>
              <a:rPr lang="en-US" altLang="ja-JP" i="1">
                <a:solidFill>
                  <a:srgbClr val="000000"/>
                </a:solidFill>
              </a:rPr>
              <a:t>et al. IOVS 2009</a:t>
            </a:r>
            <a:endParaRPr lang="ja-JP" altLang="en-US" i="1">
              <a:solidFill>
                <a:srgbClr val="000000"/>
              </a:solidFill>
            </a:endParaRPr>
          </a:p>
        </p:txBody>
      </p:sp>
      <p:grpSp>
        <p:nvGrpSpPr>
          <p:cNvPr id="126981" name="グループ化 15"/>
          <p:cNvGrpSpPr>
            <a:grpSpLocks/>
          </p:cNvGrpSpPr>
          <p:nvPr/>
        </p:nvGrpSpPr>
        <p:grpSpPr bwMode="auto">
          <a:xfrm>
            <a:off x="444500" y="2112963"/>
            <a:ext cx="3175000" cy="3167062"/>
            <a:chOff x="500030" y="1214422"/>
            <a:chExt cx="3786214" cy="3357586"/>
          </a:xfrm>
        </p:grpSpPr>
        <p:sp>
          <p:nvSpPr>
            <p:cNvPr id="15" name="角丸四角形 14"/>
            <p:cNvSpPr/>
            <p:nvPr/>
          </p:nvSpPr>
          <p:spPr>
            <a:xfrm>
              <a:off x="500030" y="1214422"/>
              <a:ext cx="3786214" cy="3357586"/>
            </a:xfrm>
            <a:prstGeom prst="roundRect">
              <a:avLst>
                <a:gd name="adj" fmla="val 912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6" name="Picture 6" descr="http://www.iovs.org/content/vol48/issue8/images/large/z7g00707830300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6" y="1405911"/>
              <a:ext cx="3520991" cy="302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グループ化 39"/>
          <p:cNvGrpSpPr>
            <a:grpSpLocks/>
          </p:cNvGrpSpPr>
          <p:nvPr/>
        </p:nvGrpSpPr>
        <p:grpSpPr bwMode="auto">
          <a:xfrm>
            <a:off x="3873500" y="1422400"/>
            <a:ext cx="4826000" cy="4429125"/>
            <a:chOff x="4357682" y="1357298"/>
            <a:chExt cx="5429288" cy="4429156"/>
          </a:xfrm>
        </p:grpSpPr>
        <p:sp>
          <p:nvSpPr>
            <p:cNvPr id="26" name="角丸四角形 25"/>
            <p:cNvSpPr/>
            <p:nvPr/>
          </p:nvSpPr>
          <p:spPr>
            <a:xfrm>
              <a:off x="4357682" y="1357298"/>
              <a:ext cx="5429288" cy="4429156"/>
            </a:xfrm>
            <a:prstGeom prst="roundRect">
              <a:avLst>
                <a:gd name="adj" fmla="val 3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4" name="Picture 3" descr="D:\Users\Mizoue\Desktop\z7g007099883000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6" y="1530758"/>
              <a:ext cx="4929222" cy="4112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下矢印 8"/>
          <p:cNvSpPr/>
          <p:nvPr/>
        </p:nvSpPr>
        <p:spPr>
          <a:xfrm rot="1887524">
            <a:off x="8137525" y="3286125"/>
            <a:ext cx="430213" cy="70485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下矢印 9"/>
          <p:cNvSpPr/>
          <p:nvPr/>
        </p:nvSpPr>
        <p:spPr>
          <a:xfrm rot="5400000">
            <a:off x="6298406" y="4426744"/>
            <a:ext cx="484188"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51" name="グループ化 50"/>
          <p:cNvGrpSpPr>
            <a:grpSpLocks/>
          </p:cNvGrpSpPr>
          <p:nvPr/>
        </p:nvGrpSpPr>
        <p:grpSpPr bwMode="auto">
          <a:xfrm>
            <a:off x="4254500" y="2493963"/>
            <a:ext cx="698500" cy="1714500"/>
            <a:chOff x="4786310" y="2214554"/>
            <a:chExt cx="785818" cy="1714512"/>
          </a:xfrm>
        </p:grpSpPr>
        <p:sp>
          <p:nvSpPr>
            <p:cNvPr id="13" name="円/楕円 12"/>
            <p:cNvSpPr/>
            <p:nvPr/>
          </p:nvSpPr>
          <p:spPr>
            <a:xfrm>
              <a:off x="4786310" y="2214554"/>
              <a:ext cx="785818" cy="3571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p:nvPr/>
          </p:nvSpPr>
          <p:spPr>
            <a:xfrm>
              <a:off x="4786310" y="3571875"/>
              <a:ext cx="785818" cy="357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cxnSp>
        <p:nvCxnSpPr>
          <p:cNvPr id="20" name="直線矢印コネクタ 19"/>
          <p:cNvCxnSpPr/>
          <p:nvPr/>
        </p:nvCxnSpPr>
        <p:spPr>
          <a:xfrm>
            <a:off x="1778000" y="3494088"/>
            <a:ext cx="889000" cy="7143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651000" y="2994025"/>
            <a:ext cx="635000" cy="2143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429500" y="1422400"/>
            <a:ext cx="571500" cy="3714750"/>
          </a:xfrm>
          <a:prstGeom prst="rect">
            <a:avLst/>
          </a:prstGeom>
          <a:solidFill>
            <a:srgbClr val="FF0000">
              <a:alpha val="12157"/>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3" name="直線矢印コネクタ 32"/>
          <p:cNvCxnSpPr/>
          <p:nvPr/>
        </p:nvCxnSpPr>
        <p:spPr>
          <a:xfrm flipV="1">
            <a:off x="3175000" y="3636963"/>
            <a:ext cx="762000" cy="7858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830513" y="4624388"/>
            <a:ext cx="285750"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a:spLocks noChangeArrowheads="1"/>
          </p:cNvSpPr>
          <p:nvPr/>
        </p:nvSpPr>
        <p:spPr bwMode="auto">
          <a:xfrm>
            <a:off x="1249363" y="5583932"/>
            <a:ext cx="6764337" cy="107721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　</a:t>
            </a:r>
            <a:r>
              <a:rPr lang="en-US" altLang="ja-JP" sz="3200" dirty="0">
                <a:solidFill>
                  <a:srgbClr val="FFFF00"/>
                </a:solidFill>
              </a:rPr>
              <a:t>OCT</a:t>
            </a:r>
            <a:r>
              <a:rPr lang="ja-JP" altLang="en-US" sz="3200">
                <a:solidFill>
                  <a:srgbClr val="FFFF00"/>
                </a:solidFill>
              </a:rPr>
              <a:t>有は早期が得意</a:t>
            </a:r>
            <a:endParaRPr lang="en-US" altLang="ja-JP" sz="3200" dirty="0">
              <a:solidFill>
                <a:srgbClr val="FFFF00"/>
              </a:solidFill>
            </a:endParaRPr>
          </a:p>
          <a:p>
            <a:pPr algn="ctr" eaLnBrk="1" hangingPunct="1"/>
            <a:r>
              <a:rPr lang="ja-JP" altLang="en-US" sz="3200">
                <a:solidFill>
                  <a:srgbClr val="FFFF00"/>
                </a:solidFill>
              </a:rPr>
              <a:t>中</a:t>
            </a:r>
            <a:r>
              <a:rPr lang="en-US" altLang="ja-JP" sz="3200" dirty="0">
                <a:solidFill>
                  <a:srgbClr val="FFFF00"/>
                </a:solidFill>
              </a:rPr>
              <a:t>~</a:t>
            </a:r>
            <a:r>
              <a:rPr lang="ja-JP" altLang="en-US" sz="3200">
                <a:solidFill>
                  <a:srgbClr val="FFFF00"/>
                </a:solidFill>
              </a:rPr>
              <a:t>後期は苦手</a:t>
            </a:r>
            <a:endParaRPr lang="ja-JP" altLang="en-US" sz="3200" dirty="0">
              <a:solidFill>
                <a:srgbClr val="FFFF00"/>
              </a:solidFill>
            </a:endParaRPr>
          </a:p>
        </p:txBody>
      </p:sp>
    </p:spTree>
    <p:custDataLst>
      <p:tags r:id="rId1"/>
    </p:custDataLst>
    <p:extLst>
      <p:ext uri="{BB962C8B-B14F-4D97-AF65-F5344CB8AC3E}">
        <p14:creationId xmlns:p14="http://schemas.microsoft.com/office/powerpoint/2010/main" val="2931448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2000"/>
                                        <p:tgtEl>
                                          <p:spTgt spid="5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594383" y="2762014"/>
            <a:ext cx="8075579" cy="3591146"/>
          </a:xfrm>
          <a:prstGeom prst="rect">
            <a:avLst/>
          </a:prstGeom>
          <a:noFill/>
          <a:ln>
            <a:noFill/>
          </a:ln>
        </p:spPr>
        <p:txBody>
          <a:bodyPr spcFirstLastPara="1" wrap="square" lIns="91425" tIns="45700" rIns="91425" bIns="45700" anchor="b" anchorCtr="0">
            <a:noAutofit/>
          </a:bodyPr>
          <a:lstStyle/>
          <a:p>
            <a:pPr lvl="0">
              <a:buClr>
                <a:schemeClr val="lt1"/>
              </a:buClr>
              <a:buSzPts val="1350"/>
            </a:pPr>
            <a:br>
              <a:rPr lang="en-US" altLang="ja-JP" sz="4000" dirty="0"/>
            </a:br>
            <a:r>
              <a:rPr lang="en-US" altLang="ja-JP" sz="4000" dirty="0"/>
              <a:t>OCT</a:t>
            </a:r>
            <a:r>
              <a:rPr lang="ja-JP" altLang="en-US" sz="4000"/>
              <a:t>（早期期） と</a:t>
            </a:r>
            <a:r>
              <a:rPr lang="en-US" altLang="ja-JP" sz="4000" dirty="0"/>
              <a:t>SAP</a:t>
            </a:r>
            <a:r>
              <a:rPr lang="ja-JP" altLang="en-US" sz="4000"/>
              <a:t>（中後期）</a:t>
            </a:r>
            <a:br>
              <a:rPr lang="en-US" altLang="ja-JP" sz="4000" dirty="0"/>
            </a:br>
            <a:r>
              <a:rPr lang="ja-JP" altLang="en-US" sz="4000"/>
              <a:t>と得意な部分を組み合わせて評価</a:t>
            </a:r>
            <a:br>
              <a:rPr lang="en-US" altLang="ja-JP" sz="4000" dirty="0"/>
            </a:br>
            <a:br>
              <a:rPr lang="en-US" altLang="ja-JP" sz="4000" dirty="0"/>
            </a:br>
            <a:br>
              <a:rPr lang="en-US" altLang="ja-JP" sz="4000" dirty="0"/>
            </a:br>
            <a:br>
              <a:rPr lang="en-US" altLang="ja-JP" sz="4000" dirty="0"/>
            </a:br>
            <a:endParaRPr sz="4000" dirty="0"/>
          </a:p>
        </p:txBody>
      </p:sp>
    </p:spTree>
    <p:extLst>
      <p:ext uri="{BB962C8B-B14F-4D97-AF65-F5344CB8AC3E}">
        <p14:creationId xmlns:p14="http://schemas.microsoft.com/office/powerpoint/2010/main" val="3570870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412578" y="2684257"/>
            <a:ext cx="8175970" cy="1325700"/>
          </a:xfrm>
        </p:spPr>
        <p:txBody>
          <a:bodyPr/>
          <a:lstStyle/>
          <a:p>
            <a:pPr algn="ctr"/>
            <a:r>
              <a:rPr kumimoji="1" lang="ja-JP" altLang="en-US"/>
              <a:t>網膜神経節細胞数（</a:t>
            </a:r>
            <a:r>
              <a:rPr kumimoji="1" lang="en-US" altLang="ja-JP" dirty="0"/>
              <a:t>RGC </a:t>
            </a:r>
            <a:r>
              <a:rPr kumimoji="1" lang="ja-JP" altLang="en-US"/>
              <a:t>）を</a:t>
            </a:r>
            <a:br>
              <a:rPr kumimoji="1" lang="en-US" altLang="ja-JP" dirty="0"/>
            </a:br>
            <a:r>
              <a:rPr kumimoji="1" lang="ja-JP" altLang="en-US"/>
              <a:t>共通単位に</a:t>
            </a:r>
          </a:p>
        </p:txBody>
      </p:sp>
    </p:spTree>
    <p:extLst>
      <p:ext uri="{BB962C8B-B14F-4D97-AF65-F5344CB8AC3E}">
        <p14:creationId xmlns:p14="http://schemas.microsoft.com/office/powerpoint/2010/main" val="52702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31"/>
          <p:cNvGrpSpPr/>
          <p:nvPr/>
        </p:nvGrpSpPr>
        <p:grpSpPr>
          <a:xfrm>
            <a:off x="382982" y="4253951"/>
            <a:ext cx="7755462" cy="1754358"/>
            <a:chOff x="432911" y="2617231"/>
            <a:chExt cx="3591157" cy="1200300"/>
          </a:xfrm>
        </p:grpSpPr>
        <p:sp>
          <p:nvSpPr>
            <p:cNvPr id="232" name="Google Shape;232;p31"/>
            <p:cNvSpPr txBox="1"/>
            <p:nvPr/>
          </p:nvSpPr>
          <p:spPr>
            <a:xfrm>
              <a:off x="848568" y="2617231"/>
              <a:ext cx="3175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m=[0.054*(</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*1.32)]+0.9</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b=[-1.5*(</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*1.32)]-14.8</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測定点における細胞数gc</a:t>
              </a:r>
              <a:r>
                <a:rPr lang="ja-JP" sz="2400" b="0" i="0" u="none" strike="noStrike" cap="none">
                  <a:solidFill>
                    <a:schemeClr val="dk1"/>
                  </a:solidFill>
                  <a:latin typeface="Calibri"/>
                  <a:ea typeface="Calibri"/>
                  <a:cs typeface="Calibri"/>
                  <a:sym typeface="Calibri"/>
                </a:rPr>
                <a:t>={[(</a:t>
              </a:r>
              <a:r>
                <a:rPr lang="ja-JP" sz="2400">
                  <a:solidFill>
                    <a:schemeClr val="dk1"/>
                  </a:solidFill>
                  <a:latin typeface="Calibri"/>
                  <a:ea typeface="Calibri"/>
                  <a:cs typeface="Calibri"/>
                  <a:sym typeface="Calibri"/>
                </a:rPr>
                <a:t>実測値</a:t>
              </a:r>
              <a:r>
                <a:rPr lang="ja-JP" sz="2400" b="0" i="0" u="none" strike="noStrike" cap="none">
                  <a:solidFill>
                    <a:schemeClr val="dk1"/>
                  </a:solidFill>
                  <a:latin typeface="Calibri"/>
                  <a:ea typeface="Calibri"/>
                  <a:cs typeface="Calibri"/>
                  <a:sym typeface="Calibri"/>
                </a:rPr>
                <a:t>-1)-b]/m}+4.7</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SAPrgc=</a:t>
              </a:r>
              <a:r>
                <a:rPr lang="ja-JP" sz="2400">
                  <a:solidFill>
                    <a:schemeClr val="dk1"/>
                  </a:solidFill>
                  <a:latin typeface="Calibri"/>
                  <a:ea typeface="Calibri"/>
                  <a:cs typeface="Calibri"/>
                  <a:sym typeface="Calibri"/>
                </a:rPr>
                <a:t>測定点の合計</a:t>
              </a:r>
              <a:r>
                <a:rPr lang="ja-JP" sz="2400" b="0" i="0" u="none" strike="noStrike" cap="none">
                  <a:solidFill>
                    <a:schemeClr val="dk1"/>
                  </a:solidFill>
                  <a:latin typeface="Calibri"/>
                  <a:ea typeface="Calibri"/>
                  <a:cs typeface="Calibri"/>
                  <a:sym typeface="Calibri"/>
                </a:rPr>
                <a:t>(gc*0.1)</a:t>
              </a:r>
              <a:endParaRPr sz="2400"/>
            </a:p>
          </p:txBody>
        </p:sp>
        <p:sp>
          <p:nvSpPr>
            <p:cNvPr id="233" name="Google Shape;233;p31"/>
            <p:cNvSpPr txBox="1"/>
            <p:nvPr/>
          </p:nvSpPr>
          <p:spPr>
            <a:xfrm>
              <a:off x="432911" y="3032721"/>
              <a:ext cx="376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34" name="Google Shape;234;p31"/>
          <p:cNvGrpSpPr/>
          <p:nvPr/>
        </p:nvGrpSpPr>
        <p:grpSpPr>
          <a:xfrm>
            <a:off x="483959" y="1852650"/>
            <a:ext cx="7654896" cy="1754469"/>
            <a:chOff x="4542079" y="2979210"/>
            <a:chExt cx="8013080" cy="1524300"/>
          </a:xfrm>
        </p:grpSpPr>
        <p:sp>
          <p:nvSpPr>
            <p:cNvPr id="235" name="Google Shape;235;p31"/>
            <p:cNvSpPr txBox="1"/>
            <p:nvPr/>
          </p:nvSpPr>
          <p:spPr>
            <a:xfrm>
              <a:off x="5344959" y="2979210"/>
              <a:ext cx="7210200" cy="1524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d=(-0.007*</a:t>
              </a:r>
              <a:r>
                <a:rPr lang="ja-JP" sz="2400">
                  <a:solidFill>
                    <a:schemeClr val="dk1"/>
                  </a:solidFill>
                  <a:latin typeface="Calibri"/>
                  <a:ea typeface="Calibri"/>
                  <a:cs typeface="Calibri"/>
                  <a:sym typeface="Calibri"/>
                </a:rPr>
                <a:t>年齢</a:t>
              </a:r>
              <a:r>
                <a:rPr lang="ja-JP" sz="2400" b="0" i="0" u="none" strike="noStrike" cap="none">
                  <a:solidFill>
                    <a:schemeClr val="dk1"/>
                  </a:solidFill>
                  <a:latin typeface="Calibri"/>
                  <a:ea typeface="Calibri"/>
                  <a:cs typeface="Calibri"/>
                  <a:sym typeface="Calibri"/>
                </a:rPr>
                <a:t>)+1.4</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c=(-0.26*MD)+0.12</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a= </a:t>
              </a:r>
              <a:r>
                <a:rPr lang="ja-JP" sz="2400">
                  <a:solidFill>
                    <a:schemeClr val="dk1"/>
                  </a:solidFill>
                  <a:latin typeface="Calibri"/>
                  <a:ea typeface="Calibri"/>
                  <a:cs typeface="Calibri"/>
                  <a:sym typeface="Calibri"/>
                </a:rPr>
                <a:t>平均cp</a:t>
              </a:r>
              <a:r>
                <a:rPr lang="ja-JP" sz="2400" b="0" i="0" u="none" strike="noStrike" cap="none">
                  <a:solidFill>
                    <a:schemeClr val="dk1"/>
                  </a:solidFill>
                  <a:latin typeface="Calibri"/>
                  <a:ea typeface="Calibri"/>
                  <a:cs typeface="Calibri"/>
                  <a:sym typeface="Calibri"/>
                </a:rPr>
                <a:t>RNFL</a:t>
              </a:r>
              <a:r>
                <a:rPr lang="ja-JP" sz="2400">
                  <a:solidFill>
                    <a:schemeClr val="dk1"/>
                  </a:solidFill>
                  <a:latin typeface="Calibri"/>
                  <a:ea typeface="Calibri"/>
                  <a:cs typeface="Calibri"/>
                  <a:sym typeface="Calibri"/>
                </a:rPr>
                <a:t>厚</a:t>
              </a:r>
              <a:r>
                <a:rPr lang="ja-JP" sz="2400" b="0" i="0" u="none" strike="noStrike" cap="none">
                  <a:solidFill>
                    <a:schemeClr val="dk1"/>
                  </a:solidFill>
                  <a:latin typeface="Calibri"/>
                  <a:ea typeface="Calibri"/>
                  <a:cs typeface="Calibri"/>
                  <a:sym typeface="Calibri"/>
                </a:rPr>
                <a:t>*10870*d</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OCTrgc=10^({(log(a)*10]-c}*0.1)</a:t>
              </a:r>
              <a:endParaRPr sz="2400"/>
            </a:p>
          </p:txBody>
        </p:sp>
        <p:sp>
          <p:nvSpPr>
            <p:cNvPr id="236" name="Google Shape;236;p31"/>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37" name="Google Shape;237;p31"/>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Calibri"/>
              <a:buNone/>
            </a:pPr>
            <a:r>
              <a:rPr lang="ja-JP" sz="3000">
                <a:solidFill>
                  <a:schemeClr val="dk1"/>
                </a:solidFill>
                <a:latin typeface="Calibri"/>
                <a:ea typeface="Calibri"/>
                <a:cs typeface="Calibri"/>
                <a:sym typeface="Calibri"/>
              </a:rPr>
              <a:t>Harwerth</a:t>
            </a:r>
            <a:r>
              <a:rPr lang="en-US" altLang="ja-JP" sz="3000" dirty="0">
                <a:solidFill>
                  <a:schemeClr val="dk1"/>
                </a:solidFill>
                <a:latin typeface="Calibri"/>
                <a:ea typeface="Calibri"/>
                <a:cs typeface="Calibri"/>
                <a:sym typeface="Calibri"/>
              </a:rPr>
              <a:t> model</a:t>
            </a:r>
            <a:r>
              <a:rPr lang="ja-JP" altLang="en-US" sz="3000">
                <a:solidFill>
                  <a:schemeClr val="dk1"/>
                </a:solidFill>
                <a:latin typeface="Calibri"/>
                <a:ea typeface="Calibri"/>
                <a:cs typeface="Calibri"/>
                <a:sym typeface="Calibri"/>
              </a:rPr>
              <a:t>（サル）</a:t>
            </a:r>
            <a:endParaRPr sz="3000" dirty="0"/>
          </a:p>
        </p:txBody>
      </p:sp>
      <p:sp>
        <p:nvSpPr>
          <p:cNvPr id="238" name="Google Shape;238;p31"/>
          <p:cNvSpPr/>
          <p:nvPr/>
        </p:nvSpPr>
        <p:spPr>
          <a:xfrm>
            <a:off x="4703275" y="6406163"/>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Tree>
    <p:extLst>
      <p:ext uri="{BB962C8B-B14F-4D97-AF65-F5344CB8AC3E}">
        <p14:creationId xmlns:p14="http://schemas.microsoft.com/office/powerpoint/2010/main" val="350336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dirty="0"/>
          </a:p>
        </p:txBody>
      </p:sp>
      <p:grpSp>
        <p:nvGrpSpPr>
          <p:cNvPr id="209" name="Google Shape;209;p30"/>
          <p:cNvGrpSpPr/>
          <p:nvPr/>
        </p:nvGrpSpPr>
        <p:grpSpPr>
          <a:xfrm>
            <a:off x="5111456" y="2039733"/>
            <a:ext cx="3716990" cy="1342536"/>
            <a:chOff x="432910" y="2617230"/>
            <a:chExt cx="3591295" cy="1200300"/>
          </a:xfrm>
        </p:grpSpPr>
        <p:sp>
          <p:nvSpPr>
            <p:cNvPr id="210" name="Google Shape;210;p30"/>
            <p:cNvSpPr txBox="1"/>
            <p:nvPr/>
          </p:nvSpPr>
          <p:spPr>
            <a:xfrm>
              <a:off x="1175705" y="2617230"/>
              <a:ext cx="2848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SAPrgc=∑10^(gc*0.1)</a:t>
              </a:r>
              <a:endParaRPr/>
            </a:p>
          </p:txBody>
        </p:sp>
        <p:sp>
          <p:nvSpPr>
            <p:cNvPr id="211" name="Google Shape;211;p30"/>
            <p:cNvSpPr txBox="1"/>
            <p:nvPr/>
          </p:nvSpPr>
          <p:spPr>
            <a:xfrm>
              <a:off x="432910" y="303272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12" name="Google Shape;212;p30"/>
          <p:cNvGrpSpPr/>
          <p:nvPr/>
        </p:nvGrpSpPr>
        <p:grpSpPr>
          <a:xfrm>
            <a:off x="328359" y="2020219"/>
            <a:ext cx="4145606" cy="1381545"/>
            <a:chOff x="4542079" y="2979205"/>
            <a:chExt cx="4339585" cy="1200300"/>
          </a:xfrm>
        </p:grpSpPr>
        <p:sp>
          <p:nvSpPr>
            <p:cNvPr id="213" name="Google Shape;213;p30"/>
            <p:cNvSpPr txBox="1"/>
            <p:nvPr/>
          </p:nvSpPr>
          <p:spPr>
            <a:xfrm>
              <a:off x="5344964" y="2979205"/>
              <a:ext cx="35367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d=(-0.007*age)+1.4</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c=(-0.26*MD)+0.12</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a= averageRNFLthickness*10870*d</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OCTrgc=10^({(log(a)*10]-c}*0.1)</a:t>
              </a:r>
              <a:endParaRPr/>
            </a:p>
          </p:txBody>
        </p:sp>
        <p:sp>
          <p:nvSpPr>
            <p:cNvPr id="214" name="Google Shape;214;p30"/>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15" name="Google Shape;215;p30"/>
          <p:cNvSpPr/>
          <p:nvPr/>
        </p:nvSpPr>
        <p:spPr>
          <a:xfrm rot="-1799944">
            <a:off x="3592497" y="3814632"/>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algn="ctr">
              <a:buClr>
                <a:schemeClr val="dk1"/>
              </a:buClr>
            </a:pPr>
            <a:r>
              <a:rPr lang="en-US" altLang="ja-JP" sz="2800" b="1" dirty="0">
                <a:solidFill>
                  <a:schemeClr val="dk1"/>
                </a:solidFill>
                <a:latin typeface="Calibri"/>
                <a:ea typeface="Calibri"/>
                <a:cs typeface="Calibri"/>
                <a:sym typeface="Calibri"/>
              </a:rPr>
              <a:t>Harwerth model</a:t>
            </a:r>
            <a:r>
              <a:rPr lang="ja-JP" altLang="en-US" sz="2800" b="1">
                <a:solidFill>
                  <a:schemeClr val="dk1"/>
                </a:solidFill>
                <a:latin typeface="Calibri"/>
                <a:ea typeface="Calibri"/>
                <a:cs typeface="Calibri"/>
                <a:sym typeface="Calibri"/>
              </a:rPr>
              <a:t>をヒト緑内障へ応用</a:t>
            </a:r>
            <a:endParaRPr dirty="0"/>
          </a:p>
        </p:txBody>
      </p:sp>
      <p:sp>
        <p:nvSpPr>
          <p:cNvPr id="217" name="Google Shape;217;p30"/>
          <p:cNvSpPr txBox="1"/>
          <p:nvPr/>
        </p:nvSpPr>
        <p:spPr>
          <a:xfrm>
            <a:off x="690500" y="4299025"/>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dirty="0"/>
          </a:p>
        </p:txBody>
      </p:sp>
      <p:sp>
        <p:nvSpPr>
          <p:cNvPr id="218" name="Google Shape;218;p30"/>
          <p:cNvSpPr/>
          <p:nvPr/>
        </p:nvSpPr>
        <p:spPr>
          <a:xfrm rot="1799944">
            <a:off x="6496907" y="3814631"/>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txBox="1"/>
          <p:nvPr/>
        </p:nvSpPr>
        <p:spPr>
          <a:xfrm>
            <a:off x="2487156" y="5373974"/>
            <a:ext cx="1452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早期 MD=0</a:t>
            </a:r>
            <a:endParaRPr/>
          </a:p>
        </p:txBody>
      </p:sp>
      <p:sp>
        <p:nvSpPr>
          <p:cNvPr id="220" name="Google Shape;220;p30"/>
          <p:cNvSpPr txBox="1"/>
          <p:nvPr/>
        </p:nvSpPr>
        <p:spPr>
          <a:xfrm>
            <a:off x="2004865" y="5373974"/>
            <a:ext cx="96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ex)</a:t>
            </a:r>
            <a:endParaRPr/>
          </a:p>
        </p:txBody>
      </p:sp>
      <p:sp>
        <p:nvSpPr>
          <p:cNvPr id="221" name="Google Shape;221;p30"/>
          <p:cNvSpPr txBox="1"/>
          <p:nvPr/>
        </p:nvSpPr>
        <p:spPr>
          <a:xfrm>
            <a:off x="3957959" y="5216624"/>
            <a:ext cx="4959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2000" b="0" i="0" u="none" strike="noStrike" cap="none">
                <a:solidFill>
                  <a:schemeClr val="dk1"/>
                </a:solidFill>
                <a:latin typeface="Calibri"/>
                <a:ea typeface="Calibri"/>
                <a:cs typeface="Calibri"/>
                <a:sym typeface="Calibri"/>
              </a:rPr>
              <a:t>=(1+</a:t>
            </a:r>
            <a:r>
              <a:rPr lang="ja-JP" sz="2800" b="0" i="0" u="none" strike="noStrike" cap="none">
                <a:solidFill>
                  <a:schemeClr val="dk1"/>
                </a:solidFill>
                <a:latin typeface="Calibri"/>
                <a:ea typeface="Calibri"/>
                <a:cs typeface="Calibri"/>
                <a:sym typeface="Calibri"/>
              </a:rPr>
              <a:t>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OCTrgc</a:t>
            </a:r>
            <a:r>
              <a:rPr lang="ja-JP" sz="1100" b="0" i="0" u="none" strike="noStrike" cap="none">
                <a:solidFill>
                  <a:schemeClr val="dk1"/>
                </a:solidFill>
                <a:latin typeface="Calibri"/>
                <a:ea typeface="Calibri"/>
                <a:cs typeface="Calibri"/>
                <a:sym typeface="Calibri"/>
              </a:rPr>
              <a:t>+(</a:t>
            </a:r>
            <a:r>
              <a:rPr lang="ja-JP" sz="1800" b="0" i="0" u="none" strike="noStrike" cap="none">
                <a:solidFill>
                  <a:schemeClr val="dk1"/>
                </a:solidFill>
                <a:latin typeface="Calibri"/>
                <a:ea typeface="Calibri"/>
                <a:cs typeface="Calibri"/>
                <a:sym typeface="Calibri"/>
              </a:rPr>
              <a:t>-0</a:t>
            </a:r>
            <a:r>
              <a:rPr lang="ja-JP" sz="1100" b="0" i="0" u="none" strike="noStrike" cap="none">
                <a:solidFill>
                  <a:schemeClr val="dk1"/>
                </a:solidFill>
                <a:latin typeface="Calibri"/>
                <a:ea typeface="Calibri"/>
                <a:cs typeface="Calibri"/>
                <a:sym typeface="Calibri"/>
              </a:rPr>
              <a:t>/30)*SAPrgc</a:t>
            </a:r>
            <a:endParaRPr dirty="0"/>
          </a:p>
        </p:txBody>
      </p:sp>
      <p:sp>
        <p:nvSpPr>
          <p:cNvPr id="222" name="Google Shape;222;p30"/>
          <p:cNvSpPr txBox="1"/>
          <p:nvPr/>
        </p:nvSpPr>
        <p:spPr>
          <a:xfrm>
            <a:off x="2487155" y="5793367"/>
            <a:ext cx="1562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後期 MD=-30</a:t>
            </a:r>
            <a:endParaRPr/>
          </a:p>
        </p:txBody>
      </p:sp>
      <p:sp>
        <p:nvSpPr>
          <p:cNvPr id="223" name="Google Shape;223;p30"/>
          <p:cNvSpPr txBox="1"/>
          <p:nvPr/>
        </p:nvSpPr>
        <p:spPr>
          <a:xfrm>
            <a:off x="3953227" y="5587434"/>
            <a:ext cx="515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1100" b="0" i="0" u="none" strike="noStrike" cap="none">
                <a:solidFill>
                  <a:schemeClr val="dk1"/>
                </a:solidFill>
                <a:latin typeface="Calibri"/>
                <a:ea typeface="Calibri"/>
                <a:cs typeface="Calibri"/>
                <a:sym typeface="Calibri"/>
              </a:rPr>
              <a:t>1+(-</a:t>
            </a:r>
            <a:r>
              <a:rPr lang="ja-JP" sz="1800" b="0" i="0" u="none" strike="noStrike" cap="none">
                <a:solidFill>
                  <a:schemeClr val="dk1"/>
                </a:solidFill>
                <a:latin typeface="Calibri"/>
                <a:ea typeface="Calibri"/>
                <a:cs typeface="Calibri"/>
                <a:sym typeface="Calibri"/>
              </a:rPr>
              <a:t>30</a:t>
            </a:r>
            <a:r>
              <a:rPr lang="ja-JP" sz="1100" b="0" i="0" u="none" strike="noStrike" cap="none">
                <a:solidFill>
                  <a:schemeClr val="dk1"/>
                </a:solidFill>
                <a:latin typeface="Calibri"/>
                <a:ea typeface="Calibri"/>
                <a:cs typeface="Calibri"/>
                <a:sym typeface="Calibri"/>
              </a:rPr>
              <a:t>/30))*OCTrgc</a:t>
            </a:r>
            <a:r>
              <a:rPr lang="ja-JP" sz="2000" b="0" i="0" u="none" strike="noStrike" cap="none">
                <a:solidFill>
                  <a:schemeClr val="dk1"/>
                </a:solidFill>
                <a:latin typeface="Calibri"/>
                <a:ea typeface="Calibri"/>
                <a:cs typeface="Calibri"/>
                <a:sym typeface="Calibri"/>
              </a:rPr>
              <a:t>+(</a:t>
            </a:r>
            <a:r>
              <a:rPr lang="ja-JP" sz="2800" b="0" i="0" u="none" strike="noStrike" cap="none">
                <a:solidFill>
                  <a:schemeClr val="dk1"/>
                </a:solidFill>
                <a:latin typeface="Calibri"/>
                <a:ea typeface="Calibri"/>
                <a:cs typeface="Calibri"/>
                <a:sym typeface="Calibri"/>
              </a:rPr>
              <a:t>30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SAPrgc</a:t>
            </a:r>
            <a:endParaRPr dirty="0"/>
          </a:p>
        </p:txBody>
      </p:sp>
      <p:sp>
        <p:nvSpPr>
          <p:cNvPr id="224" name="Google Shape;224;p30"/>
          <p:cNvSpPr/>
          <p:nvPr/>
        </p:nvSpPr>
        <p:spPr>
          <a:xfrm>
            <a:off x="4631450" y="3439475"/>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
        <p:nvSpPr>
          <p:cNvPr id="225" name="Google Shape;225;p30"/>
          <p:cNvSpPr txBox="1"/>
          <p:nvPr/>
        </p:nvSpPr>
        <p:spPr>
          <a:xfrm>
            <a:off x="2004875" y="4760725"/>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2342412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r>
              <a:rPr lang="en-US" altLang="ja-JP" sz="4400" b="0" i="0" u="none" strike="noStrike" cap="none" dirty="0">
                <a:solidFill>
                  <a:schemeClr val="dk1"/>
                </a:solidFill>
                <a:latin typeface="+mj-ea"/>
                <a:ea typeface="+mj-ea"/>
                <a:cs typeface="Calibri"/>
                <a:sym typeface="Calibri"/>
              </a:rPr>
              <a:t>(estimated RGC)</a:t>
            </a:r>
            <a:endParaRPr lang="ja-JP" sz="4400" b="0" i="0" u="none" strike="noStrike" cap="none" dirty="0">
              <a:solidFill>
                <a:schemeClr val="dk1"/>
              </a:solidFill>
              <a:latin typeface="+mj-ea"/>
              <a:ea typeface="+mj-ea"/>
              <a:cs typeface="Calibri"/>
              <a:sym typeface="Calibri"/>
            </a:endParaRPr>
          </a:p>
        </p:txBody>
      </p:sp>
      <p:grpSp>
        <p:nvGrpSpPr>
          <p:cNvPr id="7" name="Group 6"/>
          <p:cNvGrpSpPr/>
          <p:nvPr/>
        </p:nvGrpSpPr>
        <p:grpSpPr>
          <a:xfrm>
            <a:off x="1329055" y="2216227"/>
            <a:ext cx="6585309" cy="2246323"/>
            <a:chOff x="1371067" y="2728939"/>
            <a:chExt cx="6585309" cy="2644277"/>
          </a:xfrm>
        </p:grpSpPr>
        <p:sp>
          <p:nvSpPr>
            <p:cNvPr id="9" name="直角三角形 3"/>
            <p:cNvSpPr/>
            <p:nvPr/>
          </p:nvSpPr>
          <p:spPr>
            <a:xfrm>
              <a:off x="1371067" y="2733338"/>
              <a:ext cx="6579732" cy="2639878"/>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6"/>
            <p:cNvSpPr txBox="1"/>
            <p:nvPr/>
          </p:nvSpPr>
          <p:spPr>
            <a:xfrm>
              <a:off x="2153921" y="4053277"/>
              <a:ext cx="1584176" cy="830997"/>
            </a:xfrm>
            <a:prstGeom prst="rect">
              <a:avLst/>
            </a:prstGeom>
            <a:noFill/>
          </p:spPr>
          <p:txBody>
            <a:bodyPr wrap="square" rtlCol="0">
              <a:spAutoFit/>
            </a:bodyPr>
            <a:lstStyle/>
            <a:p>
              <a:r>
                <a:rPr kumimoji="1" lang="en-US" altLang="ja-JP" sz="4800" dirty="0">
                  <a:solidFill>
                    <a:schemeClr val="bg1"/>
                  </a:solidFill>
                </a:rPr>
                <a:t>OCT</a:t>
              </a:r>
              <a:endParaRPr kumimoji="1" lang="ja-JP" altLang="en-US" sz="4800" dirty="0">
                <a:solidFill>
                  <a:schemeClr val="bg1"/>
                </a:solidFill>
              </a:endParaRPr>
            </a:p>
          </p:txBody>
        </p:sp>
        <p:sp>
          <p:nvSpPr>
            <p:cNvPr id="11" name="直角三角形 7"/>
            <p:cNvSpPr/>
            <p:nvPr/>
          </p:nvSpPr>
          <p:spPr>
            <a:xfrm rot="10800000">
              <a:off x="1376644" y="2728939"/>
              <a:ext cx="6579732" cy="2639878"/>
            </a:xfrm>
            <a:prstGeom prst="r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テキスト ボックス 8"/>
            <p:cNvSpPr txBox="1"/>
            <p:nvPr/>
          </p:nvSpPr>
          <p:spPr>
            <a:xfrm>
              <a:off x="5785945" y="3244300"/>
              <a:ext cx="1624560" cy="978215"/>
            </a:xfrm>
            <a:prstGeom prst="rect">
              <a:avLst/>
            </a:prstGeom>
            <a:noFill/>
          </p:spPr>
          <p:txBody>
            <a:bodyPr wrap="square" rtlCol="0">
              <a:spAutoFit/>
            </a:bodyPr>
            <a:lstStyle/>
            <a:p>
              <a:r>
                <a:rPr kumimoji="1" lang="en-US" altLang="ja-JP" sz="4800" dirty="0"/>
                <a:t>SAP</a:t>
              </a:r>
              <a:endParaRPr kumimoji="1" lang="ja-JP" altLang="en-US" sz="4800" dirty="0"/>
            </a:p>
          </p:txBody>
        </p:sp>
      </p:grpSp>
      <p:sp>
        <p:nvSpPr>
          <p:cNvPr id="13" name="テキスト ボックス 9"/>
          <p:cNvSpPr txBox="1"/>
          <p:nvPr/>
        </p:nvSpPr>
        <p:spPr>
          <a:xfrm>
            <a:off x="754504" y="5682362"/>
            <a:ext cx="902811" cy="523220"/>
          </a:xfrm>
          <a:prstGeom prst="rect">
            <a:avLst/>
          </a:prstGeom>
          <a:noFill/>
        </p:spPr>
        <p:txBody>
          <a:bodyPr wrap="none" rtlCol="0">
            <a:spAutoFit/>
          </a:bodyPr>
          <a:lstStyle/>
          <a:p>
            <a:r>
              <a:rPr lang="ja-JP" altLang="en-US" sz="2800" dirty="0"/>
              <a:t>早</a:t>
            </a:r>
            <a:r>
              <a:rPr kumimoji="1" lang="ja-JP" altLang="en-US" sz="2800" dirty="0"/>
              <a:t>期</a:t>
            </a:r>
          </a:p>
        </p:txBody>
      </p:sp>
      <p:sp>
        <p:nvSpPr>
          <p:cNvPr id="14" name="テキスト ボックス 10"/>
          <p:cNvSpPr txBox="1"/>
          <p:nvPr/>
        </p:nvSpPr>
        <p:spPr>
          <a:xfrm>
            <a:off x="7691637" y="5682362"/>
            <a:ext cx="902811" cy="523220"/>
          </a:xfrm>
          <a:prstGeom prst="rect">
            <a:avLst/>
          </a:prstGeom>
          <a:noFill/>
        </p:spPr>
        <p:txBody>
          <a:bodyPr wrap="none" rtlCol="0">
            <a:spAutoFit/>
          </a:bodyPr>
          <a:lstStyle/>
          <a:p>
            <a:r>
              <a:rPr kumimoji="1" lang="ja-JP" altLang="en-US" sz="2800" dirty="0"/>
              <a:t>後期</a:t>
            </a:r>
          </a:p>
        </p:txBody>
      </p:sp>
      <p:cxnSp>
        <p:nvCxnSpPr>
          <p:cNvPr id="15" name="直線矢印コネクタ 12"/>
          <p:cNvCxnSpPr>
            <a:stCxn id="13" idx="3"/>
            <a:endCxn id="14" idx="1"/>
          </p:cNvCxnSpPr>
          <p:nvPr/>
        </p:nvCxnSpPr>
        <p:spPr>
          <a:xfrm>
            <a:off x="1657315" y="5943972"/>
            <a:ext cx="6034322" cy="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6" name="正方形/長方形 4"/>
          <p:cNvSpPr/>
          <p:nvPr/>
        </p:nvSpPr>
        <p:spPr>
          <a:xfrm>
            <a:off x="3666968" y="6205582"/>
            <a:ext cx="2115937" cy="369332"/>
          </a:xfrm>
          <a:prstGeom prst="rect">
            <a:avLst/>
          </a:prstGeom>
        </p:spPr>
        <p:txBody>
          <a:bodyPr wrap="square">
            <a:spAutoFit/>
          </a:bodyPr>
          <a:lstStyle/>
          <a:p>
            <a:r>
              <a:rPr lang="ja-JP" altLang="en-US" sz="1800" dirty="0">
                <a:solidFill>
                  <a:schemeClr val="dk1"/>
                </a:solidFill>
                <a:latin typeface="Calibri"/>
                <a:ea typeface="Calibri"/>
                <a:cs typeface="Calibri"/>
                <a:sym typeface="Calibri"/>
              </a:rPr>
              <a:t>緑内障の視野進行</a:t>
            </a:r>
            <a:endParaRPr lang="ja-JP" altLang="en-US" sz="1800" dirty="0"/>
          </a:p>
        </p:txBody>
      </p:sp>
      <p:sp>
        <p:nvSpPr>
          <p:cNvPr id="17" name="TextBox 15"/>
          <p:cNvSpPr txBox="1"/>
          <p:nvPr/>
        </p:nvSpPr>
        <p:spPr>
          <a:xfrm>
            <a:off x="7642753" y="5328605"/>
            <a:ext cx="629499" cy="461665"/>
          </a:xfrm>
          <a:prstGeom prst="rect">
            <a:avLst/>
          </a:prstGeom>
          <a:noFill/>
        </p:spPr>
        <p:txBody>
          <a:bodyPr wrap="none" rtlCol="0">
            <a:spAutoFit/>
          </a:bodyPr>
          <a:lstStyle/>
          <a:p>
            <a:r>
              <a:rPr lang="en-US" sz="2400" dirty="0"/>
              <a:t>-30</a:t>
            </a:r>
          </a:p>
        </p:txBody>
      </p:sp>
      <p:sp>
        <p:nvSpPr>
          <p:cNvPr id="18" name="TextBox 16"/>
          <p:cNvSpPr txBox="1"/>
          <p:nvPr/>
        </p:nvSpPr>
        <p:spPr>
          <a:xfrm>
            <a:off x="1267868" y="5328605"/>
            <a:ext cx="355837" cy="461665"/>
          </a:xfrm>
          <a:prstGeom prst="rect">
            <a:avLst/>
          </a:prstGeom>
          <a:noFill/>
        </p:spPr>
        <p:txBody>
          <a:bodyPr wrap="none" rtlCol="0">
            <a:spAutoFit/>
          </a:bodyPr>
          <a:lstStyle/>
          <a:p>
            <a:r>
              <a:rPr lang="en-US" sz="2400" dirty="0"/>
              <a:t>0</a:t>
            </a:r>
          </a:p>
        </p:txBody>
      </p:sp>
      <p:sp>
        <p:nvSpPr>
          <p:cNvPr id="19" name="TextBox 17"/>
          <p:cNvSpPr txBox="1"/>
          <p:nvPr/>
        </p:nvSpPr>
        <p:spPr>
          <a:xfrm>
            <a:off x="4069365" y="5432517"/>
            <a:ext cx="971089" cy="461665"/>
          </a:xfrm>
          <a:prstGeom prst="rect">
            <a:avLst/>
          </a:prstGeom>
          <a:noFill/>
        </p:spPr>
        <p:txBody>
          <a:bodyPr wrap="none" rtlCol="0">
            <a:spAutoFit/>
          </a:bodyPr>
          <a:lstStyle/>
          <a:p>
            <a:r>
              <a:rPr lang="en-US" sz="2400" dirty="0"/>
              <a:t>MD</a:t>
            </a:r>
            <a:r>
              <a:rPr lang="ja-JP" altLang="en-US" sz="2400" dirty="0"/>
              <a:t>値</a:t>
            </a:r>
            <a:endParaRPr lang="en-US" sz="2400" dirty="0"/>
          </a:p>
        </p:txBody>
      </p:sp>
    </p:spTree>
    <p:extLst>
      <p:ext uri="{BB962C8B-B14F-4D97-AF65-F5344CB8AC3E}">
        <p14:creationId xmlns:p14="http://schemas.microsoft.com/office/powerpoint/2010/main" val="2106838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655B3A-EB0E-314E-983A-93F9D5D1470C}"/>
              </a:ext>
            </a:extLst>
          </p:cNvPr>
          <p:cNvSpPr>
            <a:spLocks noGrp="1"/>
          </p:cNvSpPr>
          <p:nvPr>
            <p:ph type="title"/>
          </p:nvPr>
        </p:nvSpPr>
        <p:spPr/>
        <p:txBody>
          <a:bodyPr/>
          <a:lstStyle/>
          <a:p>
            <a:r>
              <a:rPr kumimoji="1" lang="en-US" altLang="ja-JP" dirty="0"/>
              <a:t>CSFI ; Combined s-f index</a:t>
            </a:r>
            <a:endParaRPr kumimoji="1" lang="ja-JP" altLang="en-US"/>
          </a:p>
        </p:txBody>
      </p:sp>
      <p:sp>
        <p:nvSpPr>
          <p:cNvPr id="3" name="Shape 209">
            <a:extLst>
              <a:ext uri="{FF2B5EF4-FFF2-40B4-BE49-F238E27FC236}">
                <a16:creationId xmlns:a16="http://schemas.microsoft.com/office/drawing/2014/main" id="{BEC0359D-41D4-4245-AC74-EC0283D2DBFA}"/>
              </a:ext>
            </a:extLst>
          </p:cNvPr>
          <p:cNvSpPr txBox="1"/>
          <p:nvPr/>
        </p:nvSpPr>
        <p:spPr>
          <a:xfrm>
            <a:off x="302499" y="3124263"/>
            <a:ext cx="8539001" cy="492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200" dirty="0">
                <a:solidFill>
                  <a:schemeClr val="tx1"/>
                </a:solidFill>
                <a:latin typeface="Calibri"/>
                <a:ea typeface="Calibri"/>
                <a:cs typeface="Calibri"/>
                <a:sym typeface="Calibri"/>
              </a:rPr>
              <a:t>CSFI</a:t>
            </a:r>
            <a:r>
              <a:rPr lang="en-US" sz="2600" dirty="0">
                <a:solidFill>
                  <a:schemeClr val="tx1"/>
                </a:solidFill>
                <a:latin typeface="Calibri"/>
                <a:ea typeface="Calibri"/>
                <a:cs typeface="Calibri"/>
                <a:sym typeface="Calibri"/>
              </a:rPr>
              <a:t> = [(</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wrgc</a:t>
            </a:r>
            <a:r>
              <a:rPr lang="en-US" sz="2600" dirty="0">
                <a:solidFill>
                  <a:schemeClr val="tx1"/>
                </a:solidFill>
                <a:latin typeface="Calibri"/>
                <a:ea typeface="Calibri"/>
                <a:cs typeface="Calibri"/>
                <a:sym typeface="Calibri"/>
              </a:rPr>
              <a:t>)/(</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]*100</a:t>
            </a:r>
          </a:p>
        </p:txBody>
      </p:sp>
      <p:sp>
        <p:nvSpPr>
          <p:cNvPr id="4" name="テキスト ボックス 3">
            <a:extLst>
              <a:ext uri="{FF2B5EF4-FFF2-40B4-BE49-F238E27FC236}">
                <a16:creationId xmlns:a16="http://schemas.microsoft.com/office/drawing/2014/main" id="{406A0CF3-AFCC-8943-92FD-D4B85877014B}"/>
              </a:ext>
            </a:extLst>
          </p:cNvPr>
          <p:cNvSpPr txBox="1"/>
          <p:nvPr/>
        </p:nvSpPr>
        <p:spPr>
          <a:xfrm>
            <a:off x="2713958" y="5050001"/>
            <a:ext cx="3820277" cy="646331"/>
          </a:xfrm>
          <a:prstGeom prst="rect">
            <a:avLst/>
          </a:prstGeom>
          <a:noFill/>
        </p:spPr>
        <p:txBody>
          <a:bodyPr wrap="none" rtlCol="0">
            <a:spAutoFit/>
          </a:bodyPr>
          <a:lstStyle/>
          <a:p>
            <a:r>
              <a:rPr lang="en-US" altLang="ja-JP" sz="3600" dirty="0">
                <a:solidFill>
                  <a:schemeClr val="tx1"/>
                </a:solidFill>
                <a:latin typeface="Calibri"/>
                <a:ea typeface="Calibri"/>
                <a:cs typeface="Calibri"/>
                <a:sym typeface="Calibri"/>
              </a:rPr>
              <a:t>CSFI = </a:t>
            </a:r>
            <a:r>
              <a:rPr kumimoji="1" lang="ja-JP" altLang="en-US" sz="3600">
                <a:solidFill>
                  <a:schemeClr val="tx1"/>
                </a:solidFill>
                <a:latin typeface="Calibri"/>
                <a:ea typeface="Calibri"/>
                <a:cs typeface="Calibri"/>
                <a:sym typeface="Calibri"/>
              </a:rPr>
              <a:t>消失</a:t>
            </a:r>
            <a:r>
              <a:rPr kumimoji="1" lang="en-US" altLang="ja-JP" sz="3600" dirty="0"/>
              <a:t>RGC</a:t>
            </a:r>
            <a:r>
              <a:rPr kumimoji="1" lang="ja-JP" altLang="en-US" sz="3600"/>
              <a:t>率</a:t>
            </a:r>
          </a:p>
        </p:txBody>
      </p:sp>
    </p:spTree>
    <p:extLst>
      <p:ext uri="{BB962C8B-B14F-4D97-AF65-F5344CB8AC3E}">
        <p14:creationId xmlns:p14="http://schemas.microsoft.com/office/powerpoint/2010/main" val="428577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1C16E-FAF4-8644-9542-F4AB5D938D85}"/>
              </a:ext>
            </a:extLst>
          </p:cNvPr>
          <p:cNvSpPr>
            <a:spLocks noGrp="1"/>
          </p:cNvSpPr>
          <p:nvPr>
            <p:ph type="title"/>
          </p:nvPr>
        </p:nvSpPr>
        <p:spPr>
          <a:xfrm>
            <a:off x="628650" y="1570156"/>
            <a:ext cx="7886700" cy="1325700"/>
          </a:xfrm>
        </p:spPr>
        <p:txBody>
          <a:bodyPr/>
          <a:lstStyle/>
          <a:p>
            <a:pPr algn="ctr"/>
            <a:r>
              <a:rPr kumimoji="1" lang="ja-JP" altLang="en-US"/>
              <a:t>利益相反事項</a:t>
            </a:r>
          </a:p>
        </p:txBody>
      </p:sp>
      <p:sp>
        <p:nvSpPr>
          <p:cNvPr id="3" name="テキスト ボックス 2">
            <a:extLst>
              <a:ext uri="{FF2B5EF4-FFF2-40B4-BE49-F238E27FC236}">
                <a16:creationId xmlns:a16="http://schemas.microsoft.com/office/drawing/2014/main" id="{E046070C-7A1C-004B-B8CB-017546D9E59F}"/>
              </a:ext>
            </a:extLst>
          </p:cNvPr>
          <p:cNvSpPr txBox="1"/>
          <p:nvPr/>
        </p:nvSpPr>
        <p:spPr>
          <a:xfrm>
            <a:off x="3622417" y="3136612"/>
            <a:ext cx="1826141" cy="584775"/>
          </a:xfrm>
          <a:prstGeom prst="rect">
            <a:avLst/>
          </a:prstGeom>
          <a:noFill/>
        </p:spPr>
        <p:txBody>
          <a:bodyPr wrap="none" rtlCol="0">
            <a:spAutoFit/>
          </a:bodyPr>
          <a:lstStyle/>
          <a:p>
            <a:r>
              <a:rPr kumimoji="1" lang="ja-JP" altLang="en-US" sz="3200"/>
              <a:t>該当なし</a:t>
            </a:r>
          </a:p>
        </p:txBody>
      </p:sp>
    </p:spTree>
    <p:extLst>
      <p:ext uri="{BB962C8B-B14F-4D97-AF65-F5344CB8AC3E}">
        <p14:creationId xmlns:p14="http://schemas.microsoft.com/office/powerpoint/2010/main" val="380799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557213" y="2684257"/>
            <a:ext cx="8030196" cy="1325700"/>
          </a:xfrm>
        </p:spPr>
        <p:txBody>
          <a:bodyPr/>
          <a:lstStyle/>
          <a:p>
            <a:pPr algn="ctr"/>
            <a:r>
              <a:rPr kumimoji="1" lang="ja-JP" altLang="en-US"/>
              <a:t>網膜神経節細胞数（</a:t>
            </a:r>
            <a:r>
              <a:rPr kumimoji="1" lang="en-US" altLang="ja-JP" dirty="0"/>
              <a:t>RGC </a:t>
            </a:r>
            <a:r>
              <a:rPr kumimoji="1" lang="ja-JP" altLang="en-US"/>
              <a:t>）を</a:t>
            </a:r>
            <a:br>
              <a:rPr kumimoji="1" lang="en-US" altLang="ja-JP" dirty="0"/>
            </a:br>
            <a:r>
              <a:rPr kumimoji="1" lang="ja-JP" altLang="en-US"/>
              <a:t>共通単位に</a:t>
            </a:r>
          </a:p>
        </p:txBody>
      </p:sp>
    </p:spTree>
    <p:extLst>
      <p:ext uri="{BB962C8B-B14F-4D97-AF65-F5344CB8AC3E}">
        <p14:creationId xmlns:p14="http://schemas.microsoft.com/office/powerpoint/2010/main" val="175201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SAP_RGC</a:t>
            </a:r>
            <a:r>
              <a:rPr lang="ja-JP" altLang="en-US"/>
              <a:t>と</a:t>
            </a:r>
            <a:r>
              <a:rPr lang="en-US" altLang="ja-JP" dirty="0"/>
              <a:t>OCT_RGC</a:t>
            </a:r>
            <a:r>
              <a:rPr lang="ja-JP" altLang="en-US"/>
              <a:t>は良く相関</a:t>
            </a:r>
            <a:endParaRPr lang="en-US" dirty="0"/>
          </a:p>
        </p:txBody>
      </p:sp>
      <p:pic>
        <p:nvPicPr>
          <p:cNvPr id="4" name="Picture 3"/>
          <p:cNvPicPr>
            <a:picLocks noChangeAspect="1"/>
          </p:cNvPicPr>
          <p:nvPr/>
        </p:nvPicPr>
        <p:blipFill>
          <a:blip r:embed="rId2"/>
          <a:stretch>
            <a:fillRect/>
          </a:stretch>
        </p:blipFill>
        <p:spPr>
          <a:xfrm>
            <a:off x="1270000" y="1484784"/>
            <a:ext cx="6604000" cy="4889500"/>
          </a:xfrm>
          <a:prstGeom prst="rect">
            <a:avLst/>
          </a:prstGeom>
        </p:spPr>
      </p:pic>
      <p:sp>
        <p:nvSpPr>
          <p:cNvPr id="6" name="TextBox 5"/>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Tree>
    <p:extLst>
      <p:ext uri="{BB962C8B-B14F-4D97-AF65-F5344CB8AC3E}">
        <p14:creationId xmlns:p14="http://schemas.microsoft.com/office/powerpoint/2010/main" val="297367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0" y="1347812"/>
            <a:ext cx="6604000" cy="4889500"/>
          </a:xfrm>
          <a:prstGeom prst="rect">
            <a:avLst/>
          </a:prstGeom>
        </p:spPr>
      </p:pic>
      <p:sp>
        <p:nvSpPr>
          <p:cNvPr id="3" name="TextBox 2"/>
          <p:cNvSpPr txBox="1"/>
          <p:nvPr/>
        </p:nvSpPr>
        <p:spPr>
          <a:xfrm>
            <a:off x="5076056" y="6309320"/>
            <a:ext cx="4191276" cy="369332"/>
          </a:xfrm>
          <a:prstGeom prst="rect">
            <a:avLst/>
          </a:prstGeom>
          <a:noFill/>
        </p:spPr>
        <p:txBody>
          <a:bodyPr wrap="none" rtlCol="0">
            <a:spAutoFit/>
          </a:bodyPr>
          <a:lstStyle/>
          <a:p>
            <a:r>
              <a:rPr lang="en-US" altLang="ja-JP"/>
              <a:t>Medeiros </a:t>
            </a:r>
            <a:r>
              <a:rPr lang="en-US"/>
              <a:t>A</a:t>
            </a:r>
            <a:r>
              <a:rPr lang="en-US" altLang="ja-JP"/>
              <a:t>F</a:t>
            </a:r>
            <a:r>
              <a:rPr lang="en-US"/>
              <a:t>, </a:t>
            </a:r>
            <a:r>
              <a:rPr lang="en-US" dirty="0"/>
              <a:t>et al. </a:t>
            </a:r>
            <a:r>
              <a:rPr lang="en-US" i="1" dirty="0"/>
              <a:t>Arch Ophthalmol. </a:t>
            </a:r>
            <a:r>
              <a:rPr lang="en-US" dirty="0"/>
              <a:t>2012 </a:t>
            </a:r>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RGC</a:t>
            </a:r>
            <a:r>
              <a:rPr lang="ja-JP" altLang="en-US" dirty="0"/>
              <a:t>は加齢で直線的に減少</a:t>
            </a:r>
            <a:endParaRPr lang="en-US" dirty="0"/>
          </a:p>
        </p:txBody>
      </p:sp>
    </p:spTree>
    <p:extLst>
      <p:ext uri="{BB962C8B-B14F-4D97-AF65-F5344CB8AC3E}">
        <p14:creationId xmlns:p14="http://schemas.microsoft.com/office/powerpoint/2010/main" val="25685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CSFI</a:t>
            </a:r>
            <a:r>
              <a:rPr lang="ja-JP" altLang="en-US" dirty="0"/>
              <a:t>の緑内障診断力は良好</a:t>
            </a:r>
            <a:endParaRPr lang="en-US" dirty="0"/>
          </a:p>
        </p:txBody>
      </p:sp>
      <p:pic>
        <p:nvPicPr>
          <p:cNvPr id="4" name="Picture 3"/>
          <p:cNvPicPr>
            <a:picLocks noChangeAspect="1"/>
          </p:cNvPicPr>
          <p:nvPr/>
        </p:nvPicPr>
        <p:blipFill>
          <a:blip r:embed="rId2"/>
          <a:stretch>
            <a:fillRect/>
          </a:stretch>
        </p:blipFill>
        <p:spPr>
          <a:xfrm>
            <a:off x="2772695" y="1392895"/>
            <a:ext cx="3598610" cy="4941168"/>
          </a:xfrm>
          <a:prstGeom prst="rect">
            <a:avLst/>
          </a:prstGeom>
        </p:spPr>
      </p:pic>
      <p:sp>
        <p:nvSpPr>
          <p:cNvPr id="7" name="TextBox 6"/>
          <p:cNvSpPr txBox="1"/>
          <p:nvPr/>
        </p:nvSpPr>
        <p:spPr>
          <a:xfrm>
            <a:off x="1431235" y="2546759"/>
            <a:ext cx="848950" cy="369332"/>
          </a:xfrm>
          <a:prstGeom prst="rect">
            <a:avLst/>
          </a:prstGeom>
          <a:noFill/>
          <a:ln>
            <a:solidFill>
              <a:srgbClr val="FF0000"/>
            </a:solidFill>
          </a:ln>
        </p:spPr>
        <p:txBody>
          <a:bodyPr wrap="square" rtlCol="0">
            <a:spAutoFit/>
          </a:bodyPr>
          <a:lstStyle/>
          <a:p>
            <a:r>
              <a:rPr lang="en-US" sz="1800" dirty="0" err="1"/>
              <a:t>PGlc</a:t>
            </a:r>
            <a:endParaRPr lang="en-US" sz="1800" dirty="0"/>
          </a:p>
        </p:txBody>
      </p:sp>
      <p:sp>
        <p:nvSpPr>
          <p:cNvPr id="8" name="TextBox 7"/>
          <p:cNvSpPr txBox="1"/>
          <p:nvPr/>
        </p:nvSpPr>
        <p:spPr>
          <a:xfrm>
            <a:off x="1431235" y="4613065"/>
            <a:ext cx="848950" cy="369332"/>
          </a:xfrm>
          <a:prstGeom prst="rect">
            <a:avLst/>
          </a:prstGeom>
          <a:noFill/>
          <a:ln>
            <a:solidFill>
              <a:srgbClr val="FF0000"/>
            </a:solidFill>
          </a:ln>
        </p:spPr>
        <p:txBody>
          <a:bodyPr wrap="square" rtlCol="0">
            <a:spAutoFit/>
          </a:bodyPr>
          <a:lstStyle/>
          <a:p>
            <a:pPr algn="ctr"/>
            <a:r>
              <a:rPr lang="en-US" sz="1800" dirty="0"/>
              <a:t>PPG</a:t>
            </a:r>
          </a:p>
        </p:txBody>
      </p:sp>
      <p:sp>
        <p:nvSpPr>
          <p:cNvPr id="9" name="TextBox 8"/>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10" name="Shape 106"/>
          <p:cNvSpPr/>
          <p:nvPr/>
        </p:nvSpPr>
        <p:spPr>
          <a:xfrm>
            <a:off x="6876256" y="1912402"/>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a:t>
            </a:r>
            <a:r>
              <a:rPr lang="ja-JP" altLang="en-US" dirty="0"/>
              <a:t>＞</a:t>
            </a:r>
            <a:r>
              <a:rPr lang="en-US" altLang="ja-JP" dirty="0"/>
              <a:t>RNFL</a:t>
            </a:r>
            <a:endParaRPr lang="en-US" dirty="0"/>
          </a:p>
        </p:txBody>
      </p:sp>
      <p:sp>
        <p:nvSpPr>
          <p:cNvPr id="11" name="Shape 106"/>
          <p:cNvSpPr/>
          <p:nvPr/>
        </p:nvSpPr>
        <p:spPr>
          <a:xfrm>
            <a:off x="6876256" y="4221088"/>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CSFI=&gt;RNFL </a:t>
            </a:r>
            <a:endParaRPr lang="en-US" dirty="0"/>
          </a:p>
        </p:txBody>
      </p:sp>
    </p:spTree>
    <p:extLst>
      <p:ext uri="{BB962C8B-B14F-4D97-AF65-F5344CB8AC3E}">
        <p14:creationId xmlns:p14="http://schemas.microsoft.com/office/powerpoint/2010/main" val="367546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sz="4000" dirty="0" err="1"/>
              <a:t>cpRNFL</a:t>
            </a:r>
            <a:r>
              <a:rPr lang="ja-JP" altLang="en-US" sz="4000" dirty="0"/>
              <a:t>よりも全病期をうまく表現</a:t>
            </a:r>
            <a:endParaRPr lang="en-US" sz="4000" dirty="0"/>
          </a:p>
        </p:txBody>
      </p:sp>
      <p:pic>
        <p:nvPicPr>
          <p:cNvPr id="4" name="Picture 3"/>
          <p:cNvPicPr>
            <a:picLocks noChangeAspect="1"/>
          </p:cNvPicPr>
          <p:nvPr/>
        </p:nvPicPr>
        <p:blipFill>
          <a:blip r:embed="rId2"/>
          <a:stretch>
            <a:fillRect/>
          </a:stretch>
        </p:blipFill>
        <p:spPr>
          <a:xfrm>
            <a:off x="2765494" y="980728"/>
            <a:ext cx="3613012" cy="5440362"/>
          </a:xfrm>
          <a:prstGeom prst="rect">
            <a:avLst/>
          </a:prstGeom>
        </p:spPr>
      </p:pic>
      <p:sp>
        <p:nvSpPr>
          <p:cNvPr id="5" name="TextBox 4"/>
          <p:cNvSpPr txBox="1"/>
          <p:nvPr/>
        </p:nvSpPr>
        <p:spPr>
          <a:xfrm>
            <a:off x="5076056" y="6372036"/>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6" name="TextBox 5"/>
          <p:cNvSpPr txBox="1"/>
          <p:nvPr/>
        </p:nvSpPr>
        <p:spPr>
          <a:xfrm>
            <a:off x="3846748" y="1133891"/>
            <a:ext cx="1450504" cy="369332"/>
          </a:xfrm>
          <a:prstGeom prst="rect">
            <a:avLst/>
          </a:prstGeom>
          <a:noFill/>
        </p:spPr>
        <p:txBody>
          <a:bodyPr wrap="square" rtlCol="0">
            <a:spAutoFit/>
          </a:bodyPr>
          <a:lstStyle/>
          <a:p>
            <a:pPr algn="ctr"/>
            <a:r>
              <a:rPr lang="en-US" altLang="ja-JP"/>
              <a:t>CSFI</a:t>
            </a:r>
            <a:endParaRPr lang="en-US"/>
          </a:p>
        </p:txBody>
      </p:sp>
      <p:sp>
        <p:nvSpPr>
          <p:cNvPr id="7" name="TextBox 6"/>
          <p:cNvSpPr txBox="1"/>
          <p:nvPr/>
        </p:nvSpPr>
        <p:spPr>
          <a:xfrm>
            <a:off x="3846748" y="3933056"/>
            <a:ext cx="1450504" cy="369332"/>
          </a:xfrm>
          <a:prstGeom prst="rect">
            <a:avLst/>
          </a:prstGeom>
          <a:noFill/>
        </p:spPr>
        <p:txBody>
          <a:bodyPr wrap="square" rtlCol="0">
            <a:spAutoFit/>
          </a:bodyPr>
          <a:lstStyle/>
          <a:p>
            <a:pPr algn="ctr"/>
            <a:r>
              <a:rPr lang="en-US" altLang="ja-JP" dirty="0"/>
              <a:t>RNFL</a:t>
            </a:r>
            <a:endParaRPr lang="en-US" dirty="0"/>
          </a:p>
        </p:txBody>
      </p:sp>
    </p:spTree>
    <p:extLst>
      <p:ext uri="{BB962C8B-B14F-4D97-AF65-F5344CB8AC3E}">
        <p14:creationId xmlns:p14="http://schemas.microsoft.com/office/powerpoint/2010/main" val="155125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962CC-1315-9242-B2A2-3D5ABC1660A8}"/>
              </a:ext>
            </a:extLst>
          </p:cNvPr>
          <p:cNvSpPr>
            <a:spLocks noGrp="1"/>
          </p:cNvSpPr>
          <p:nvPr>
            <p:ph type="title"/>
          </p:nvPr>
        </p:nvSpPr>
        <p:spPr/>
        <p:txBody>
          <a:bodyPr/>
          <a:lstStyle/>
          <a:p>
            <a:r>
              <a:rPr kumimoji="1" lang="en-US" altLang="ja-JP" dirty="0"/>
              <a:t>CSFI, RGC count</a:t>
            </a:r>
            <a:r>
              <a:rPr kumimoji="1" lang="ja-JP" altLang="en-US"/>
              <a:t>の既報</a:t>
            </a:r>
          </a:p>
        </p:txBody>
      </p:sp>
      <p:sp>
        <p:nvSpPr>
          <p:cNvPr id="3" name="テキスト プレースホルダー 2">
            <a:extLst>
              <a:ext uri="{FF2B5EF4-FFF2-40B4-BE49-F238E27FC236}">
                <a16:creationId xmlns:a16="http://schemas.microsoft.com/office/drawing/2014/main" id="{ACCF3650-9D26-BF43-9C0D-62B94E9107E7}"/>
              </a:ext>
            </a:extLst>
          </p:cNvPr>
          <p:cNvSpPr>
            <a:spLocks noGrp="1"/>
          </p:cNvSpPr>
          <p:nvPr>
            <p:ph type="body" idx="1"/>
          </p:nvPr>
        </p:nvSpPr>
        <p:spPr/>
        <p:txBody>
          <a:bodyPr/>
          <a:lstStyle/>
          <a:p>
            <a:r>
              <a:rPr kumimoji="1" lang="ja-JP" altLang="en-US"/>
              <a:t>緑内障診断</a:t>
            </a:r>
            <a:endParaRPr kumimoji="1" lang="en-US" altLang="ja-JP" dirty="0"/>
          </a:p>
          <a:p>
            <a:pPr algn="r">
              <a:buFontTx/>
              <a:buChar char="-"/>
            </a:pPr>
            <a:r>
              <a:rPr kumimoji="1" lang="en-US" altLang="ja-JP" dirty="0"/>
              <a:t>Medeiros et al. </a:t>
            </a:r>
            <a:r>
              <a:rPr lang="en-US" altLang="ja-JP" dirty="0"/>
              <a:t>Arch Ophthalmol 2012</a:t>
            </a:r>
          </a:p>
          <a:p>
            <a:pPr algn="r">
              <a:buFontTx/>
              <a:buChar char="-"/>
            </a:pPr>
            <a:r>
              <a:rPr lang="en-US" altLang="ja-JP" dirty="0" err="1"/>
              <a:t>Esporcatte</a:t>
            </a:r>
            <a:r>
              <a:rPr lang="en-US" altLang="ja-JP" dirty="0"/>
              <a:t> BLB, et al. J Ophthalmol 2017 </a:t>
            </a:r>
          </a:p>
          <a:p>
            <a:pPr algn="r">
              <a:buFontTx/>
              <a:buChar char="-"/>
            </a:pPr>
            <a:r>
              <a:rPr kumimoji="1" lang="en-US" altLang="ja-JP" dirty="0"/>
              <a:t>Sakamoto M JJO 2018</a:t>
            </a:r>
          </a:p>
          <a:p>
            <a:pPr marL="50800" indent="0" algn="r">
              <a:buNone/>
            </a:pPr>
            <a:r>
              <a:rPr kumimoji="1" lang="en-US" altLang="ja-JP" dirty="0"/>
              <a:t>…</a:t>
            </a:r>
          </a:p>
          <a:p>
            <a:r>
              <a:rPr kumimoji="1" lang="ja-JP" altLang="en-US"/>
              <a:t>緑内障進行判定、予測</a:t>
            </a:r>
            <a:endParaRPr kumimoji="1" lang="en-US" altLang="ja-JP" dirty="0"/>
          </a:p>
          <a:p>
            <a:pPr algn="r">
              <a:buFontTx/>
              <a:buChar char="-"/>
            </a:pPr>
            <a:r>
              <a:rPr lang="en-US" altLang="ja-JP" dirty="0" err="1"/>
              <a:t>Meira</a:t>
            </a:r>
            <a:r>
              <a:rPr lang="en-US" altLang="ja-JP" dirty="0"/>
              <a:t>-Freitas D, IOVS 2013.</a:t>
            </a:r>
          </a:p>
          <a:p>
            <a:pPr marL="50800" indent="0" algn="r">
              <a:buNone/>
            </a:pPr>
            <a:r>
              <a:rPr kumimoji="1" lang="en-US" altLang="ja-JP" dirty="0"/>
              <a:t>…</a:t>
            </a:r>
          </a:p>
        </p:txBody>
      </p:sp>
      <p:sp>
        <p:nvSpPr>
          <p:cNvPr id="4" name="テキスト ボックス 3">
            <a:extLst>
              <a:ext uri="{FF2B5EF4-FFF2-40B4-BE49-F238E27FC236}">
                <a16:creationId xmlns:a16="http://schemas.microsoft.com/office/drawing/2014/main" id="{F2844164-4382-EE48-B3A6-EB4D04D37129}"/>
              </a:ext>
            </a:extLst>
          </p:cNvPr>
          <p:cNvSpPr txBox="1"/>
          <p:nvPr/>
        </p:nvSpPr>
        <p:spPr>
          <a:xfrm>
            <a:off x="1563804" y="5788404"/>
            <a:ext cx="6016391"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OCT</a:t>
            </a:r>
            <a:r>
              <a:rPr kumimoji="1" lang="ja-JP" altLang="en-US" sz="2800"/>
              <a:t>、</a:t>
            </a:r>
            <a:r>
              <a:rPr kumimoji="1" lang="en-US" altLang="ja-JP" sz="2800" dirty="0"/>
              <a:t>SAP</a:t>
            </a:r>
            <a:r>
              <a:rPr kumimoji="1" lang="ja-JP" altLang="en-US" sz="2800"/>
              <a:t>単独の判定基準より優れる</a:t>
            </a:r>
          </a:p>
        </p:txBody>
      </p:sp>
    </p:spTree>
    <p:extLst>
      <p:ext uri="{BB962C8B-B14F-4D97-AF65-F5344CB8AC3E}">
        <p14:creationId xmlns:p14="http://schemas.microsoft.com/office/powerpoint/2010/main" val="1360179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r>
              <a:rPr lang="ja-JP" altLang="en-US" sz="2800" b="0" i="0" u="none" strike="noStrike" cap="none">
                <a:solidFill>
                  <a:schemeClr val="dk1"/>
                </a:solidFill>
                <a:latin typeface="Calibri"/>
                <a:ea typeface="Calibri"/>
                <a:cs typeface="Calibri"/>
                <a:sym typeface="Calibri"/>
              </a:rPr>
              <a:t>；追試</a:t>
            </a:r>
            <a:endParaRPr dirty="0"/>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HFA10-2とOCTから求めるRGC数</a:t>
            </a:r>
            <a:r>
              <a:rPr lang="ja-JP" altLang="en-US" sz="2800" b="0" i="0" u="none" strike="noStrike" cap="none">
                <a:solidFill>
                  <a:schemeClr val="tx1"/>
                </a:solidFill>
                <a:latin typeface="Calibri"/>
                <a:ea typeface="Calibri"/>
                <a:cs typeface="Calibri"/>
                <a:sym typeface="Calibri"/>
              </a:rPr>
              <a:t>；黄斑部</a:t>
            </a:r>
            <a:endParaRPr dirty="0">
              <a:solidFill>
                <a:schemeClr val="tx1"/>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tx1"/>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②</a:t>
            </a:r>
            <a:endParaRPr dirty="0">
              <a:solidFill>
                <a:schemeClr val="tx1"/>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正常視覚者のHFA10-2とOCT</a:t>
            </a:r>
            <a:r>
              <a:rPr lang="ja-JP" altLang="en-US" sz="2800" b="0" i="0" u="none" strike="noStrike" cap="none">
                <a:solidFill>
                  <a:schemeClr val="tx1"/>
                </a:solidFill>
                <a:latin typeface="Calibri"/>
                <a:ea typeface="Calibri"/>
                <a:cs typeface="Calibri"/>
                <a:sym typeface="Calibri"/>
              </a:rPr>
              <a:t>の</a:t>
            </a:r>
            <a:r>
              <a:rPr lang="ja-JP" sz="2800" b="0" i="0" u="none" strike="noStrike" cap="none">
                <a:solidFill>
                  <a:schemeClr val="tx1"/>
                </a:solidFill>
                <a:latin typeface="Calibri"/>
                <a:ea typeface="Calibri"/>
                <a:cs typeface="Calibri"/>
                <a:sym typeface="Calibri"/>
              </a:rPr>
              <a:t>RGC数</a:t>
            </a:r>
            <a:r>
              <a:rPr lang="ja-JP" altLang="en-US" sz="2800" b="0" i="0" u="none" strike="noStrike" cap="none">
                <a:solidFill>
                  <a:schemeClr val="tx1"/>
                </a:solidFill>
                <a:latin typeface="Calibri"/>
                <a:ea typeface="Calibri"/>
                <a:cs typeface="Calibri"/>
                <a:sym typeface="Calibri"/>
              </a:rPr>
              <a:t>；考察</a:t>
            </a:r>
            <a:endParaRPr dirty="0">
              <a:solidFill>
                <a:schemeClr val="tx1"/>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③</a:t>
            </a:r>
            <a:endParaRPr>
              <a:solidFill>
                <a:schemeClr val="tx1"/>
              </a:solidFill>
            </a:endParaRPr>
          </a:p>
        </p:txBody>
      </p:sp>
    </p:spTree>
    <p:extLst>
      <p:ext uri="{BB962C8B-B14F-4D97-AF65-F5344CB8AC3E}">
        <p14:creationId xmlns:p14="http://schemas.microsoft.com/office/powerpoint/2010/main" val="1666174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r>
              <a:rPr lang="ja-JP" altLang="en-US" sz="2800" b="0" i="0" u="none" strike="noStrike" cap="none">
                <a:solidFill>
                  <a:schemeClr val="dk1"/>
                </a:solidFill>
                <a:latin typeface="Calibri"/>
                <a:ea typeface="Calibri"/>
                <a:cs typeface="Calibri"/>
                <a:sym typeface="Calibri"/>
              </a:rPr>
              <a:t>；追試</a:t>
            </a:r>
            <a:endParaRPr dirty="0"/>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7B7B7"/>
                </a:solidFill>
                <a:latin typeface="Calibri"/>
                <a:ea typeface="Calibri"/>
                <a:cs typeface="Calibri"/>
                <a:sym typeface="Calibri"/>
              </a:rPr>
              <a:t>HFA10-2とOCTから求めるRGC数</a:t>
            </a:r>
            <a:r>
              <a:rPr lang="ja-JP" altLang="en-US" sz="2800" b="0" i="0" u="none" strike="noStrike" cap="none">
                <a:solidFill>
                  <a:srgbClr val="B7B7B7"/>
                </a:solidFill>
                <a:latin typeface="Calibri"/>
                <a:ea typeface="Calibri"/>
                <a:cs typeface="Calibri"/>
                <a:sym typeface="Calibri"/>
              </a:rPr>
              <a:t>；黄斑部</a:t>
            </a:r>
            <a:endParaRPr dirty="0"/>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rgbClr val="B7B7B7"/>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②</a:t>
            </a:r>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a:t>
            </a:r>
            <a:r>
              <a:rPr lang="ja-JP" altLang="en-US" sz="2800" b="0" i="0" u="none" strike="noStrike" cap="none">
                <a:solidFill>
                  <a:srgbClr val="BFBFBF"/>
                </a:solidFill>
                <a:latin typeface="Calibri"/>
                <a:ea typeface="Calibri"/>
                <a:cs typeface="Calibri"/>
                <a:sym typeface="Calibri"/>
              </a:rPr>
              <a:t>の</a:t>
            </a:r>
            <a:r>
              <a:rPr lang="ja-JP" sz="2800" b="0" i="0" u="none" strike="noStrike" cap="none">
                <a:solidFill>
                  <a:srgbClr val="BFBFBF"/>
                </a:solidFill>
                <a:latin typeface="Calibri"/>
                <a:ea typeface="Calibri"/>
                <a:cs typeface="Calibri"/>
                <a:sym typeface="Calibri"/>
              </a:rPr>
              <a:t>RGC数</a:t>
            </a:r>
            <a:r>
              <a:rPr lang="ja-JP" altLang="en-US" sz="2800" b="0" i="0" u="none" strike="noStrike" cap="none">
                <a:solidFill>
                  <a:srgbClr val="BFBFBF"/>
                </a:solidFill>
                <a:latin typeface="Calibri"/>
                <a:ea typeface="Calibri"/>
                <a:cs typeface="Calibri"/>
                <a:sym typeface="Calibri"/>
              </a:rPr>
              <a:t>；考察</a:t>
            </a:r>
            <a:endParaRPr dirty="0"/>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③</a:t>
            </a:r>
            <a:endParaRPr/>
          </a:p>
        </p:txBody>
      </p:sp>
    </p:spTree>
    <p:extLst>
      <p:ext uri="{BB962C8B-B14F-4D97-AF65-F5344CB8AC3E}">
        <p14:creationId xmlns:p14="http://schemas.microsoft.com/office/powerpoint/2010/main" val="1674309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5"/>
          <p:cNvSpPr txBox="1"/>
          <p:nvPr/>
        </p:nvSpPr>
        <p:spPr>
          <a:xfrm>
            <a:off x="323528" y="2348880"/>
            <a:ext cx="842493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新たな緑内障の全病期における視野と構造評価の 指標としてのwrgcと緑内障病期との関連ついて検討した</a:t>
            </a:r>
            <a:endParaRPr/>
          </a:p>
        </p:txBody>
      </p:sp>
      <p:sp>
        <p:nvSpPr>
          <p:cNvPr id="281" name="Google Shape;281;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目的</a:t>
            </a:r>
            <a:endParaRPr/>
          </a:p>
        </p:txBody>
      </p:sp>
    </p:spTree>
    <p:extLst>
      <p:ext uri="{BB962C8B-B14F-4D97-AF65-F5344CB8AC3E}">
        <p14:creationId xmlns:p14="http://schemas.microsoft.com/office/powerpoint/2010/main" val="2695724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6"/>
          <p:cNvGraphicFramePr/>
          <p:nvPr/>
        </p:nvGraphicFramePr>
        <p:xfrm>
          <a:off x="1359669" y="3651789"/>
          <a:ext cx="6380675" cy="2302950"/>
        </p:xfrm>
        <a:graphic>
          <a:graphicData uri="http://schemas.openxmlformats.org/drawingml/2006/table">
            <a:tbl>
              <a:tblPr>
                <a:noFill/>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 name="Google Shape;288;p36"/>
          <p:cNvSpPr txBox="1"/>
          <p:nvPr/>
        </p:nvSpPr>
        <p:spPr>
          <a:xfrm>
            <a:off x="611560" y="1423305"/>
            <a:ext cx="7992888" cy="1498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2009年9月から2015年7月までに慈恵医大附属病院緑内障外来を受診した 345例661眼のうち、</a:t>
            </a:r>
            <a:endParaRPr/>
          </a:p>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HFAの信頼性指標とOCT基準を満たす330例572眼</a:t>
            </a:r>
            <a:endParaRPr/>
          </a:p>
        </p:txBody>
      </p:sp>
      <p:sp>
        <p:nvSpPr>
          <p:cNvPr id="289" name="Google Shape;289;p36"/>
          <p:cNvSpPr/>
          <p:nvPr/>
        </p:nvSpPr>
        <p:spPr>
          <a:xfrm>
            <a:off x="6028541" y="3906594"/>
            <a:ext cx="1083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572眼</a:t>
            </a:r>
            <a:endParaRPr/>
          </a:p>
        </p:txBody>
      </p:sp>
      <p:sp>
        <p:nvSpPr>
          <p:cNvPr id="290" name="Google Shape;290;p36"/>
          <p:cNvSpPr/>
          <p:nvPr/>
        </p:nvSpPr>
        <p:spPr>
          <a:xfrm>
            <a:off x="6028540" y="4535337"/>
            <a:ext cx="250389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295眼</a:t>
            </a:r>
            <a:endParaRPr/>
          </a:p>
        </p:txBody>
      </p:sp>
      <p:sp>
        <p:nvSpPr>
          <p:cNvPr id="291" name="Google Shape;291;p36"/>
          <p:cNvSpPr/>
          <p:nvPr/>
        </p:nvSpPr>
        <p:spPr>
          <a:xfrm>
            <a:off x="6028540" y="5294587"/>
            <a:ext cx="178381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277眼</a:t>
            </a:r>
            <a:endParaRPr/>
          </a:p>
        </p:txBody>
      </p:sp>
      <p:sp>
        <p:nvSpPr>
          <p:cNvPr id="292" name="Google Shape;292;p36"/>
          <p:cNvSpPr txBox="1"/>
          <p:nvPr/>
        </p:nvSpPr>
        <p:spPr>
          <a:xfrm>
            <a:off x="3576409" y="2958416"/>
            <a:ext cx="556759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OCT (image quality 6/10 以上、複数回撮像のうち最良の画像を選択)</a:t>
            </a:r>
            <a:endParaRPr/>
          </a:p>
        </p:txBody>
      </p:sp>
      <p:sp>
        <p:nvSpPr>
          <p:cNvPr id="293" name="Google Shape;293;p36"/>
          <p:cNvSpPr txBox="1"/>
          <p:nvPr/>
        </p:nvSpPr>
        <p:spPr>
          <a:xfrm>
            <a:off x="1259632" y="3906597"/>
            <a:ext cx="41764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原発開放隅角緑内障(広義)</a:t>
            </a:r>
            <a:endParaRPr/>
          </a:p>
        </p:txBody>
      </p:sp>
      <p:sp>
        <p:nvSpPr>
          <p:cNvPr id="294" name="Google Shape;294;p36"/>
          <p:cNvSpPr txBox="1"/>
          <p:nvPr/>
        </p:nvSpPr>
        <p:spPr>
          <a:xfrm>
            <a:off x="1259632" y="4535374"/>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・開放隅角緑内障(狭義)</a:t>
            </a:r>
            <a:endParaRPr/>
          </a:p>
        </p:txBody>
      </p:sp>
      <p:sp>
        <p:nvSpPr>
          <p:cNvPr id="295" name="Google Shape;295;p36"/>
          <p:cNvSpPr txBox="1"/>
          <p:nvPr/>
        </p:nvSpPr>
        <p:spPr>
          <a:xfrm>
            <a:off x="1259632" y="5294590"/>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・正常眼圧緑内障</a:t>
            </a:r>
            <a:endParaRPr/>
          </a:p>
        </p:txBody>
      </p:sp>
      <p:sp>
        <p:nvSpPr>
          <p:cNvPr id="296" name="Google Shape;296;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297" name="Google Shape;297;p36"/>
          <p:cNvSpPr txBox="1"/>
          <p:nvPr/>
        </p:nvSpPr>
        <p:spPr>
          <a:xfrm>
            <a:off x="4788024" y="4566451"/>
            <a:ext cx="1020809"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(POAG)</a:t>
            </a:r>
            <a:endParaRPr/>
          </a:p>
        </p:txBody>
      </p:sp>
      <p:sp>
        <p:nvSpPr>
          <p:cNvPr id="298" name="Google Shape;298;p36"/>
          <p:cNvSpPr txBox="1"/>
          <p:nvPr/>
        </p:nvSpPr>
        <p:spPr>
          <a:xfrm>
            <a:off x="4901808" y="5384801"/>
            <a:ext cx="79323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(NTG)</a:t>
            </a:r>
            <a:endParaRPr/>
          </a:p>
        </p:txBody>
      </p:sp>
    </p:spTree>
    <p:extLst>
      <p:ext uri="{BB962C8B-B14F-4D97-AF65-F5344CB8AC3E}">
        <p14:creationId xmlns:p14="http://schemas.microsoft.com/office/powerpoint/2010/main" val="32711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623718" y="1844824"/>
            <a:ext cx="8074744"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Font typeface="Quattrocento Sans"/>
              <a:buNone/>
            </a:pPr>
            <a:r>
              <a:rPr lang="ja-JP" sz="3200" b="0" i="0" u="none" strike="noStrike" cap="none">
                <a:solidFill>
                  <a:srgbClr val="FF0000"/>
                </a:solidFill>
                <a:latin typeface="Quattrocento Sans"/>
                <a:ea typeface="Quattrocento Sans"/>
                <a:cs typeface="Quattrocento Sans"/>
                <a:sym typeface="Quattrocento Sans"/>
              </a:rPr>
              <a:t>網膜神経節細胞</a:t>
            </a:r>
            <a:r>
              <a:rPr lang="ja-JP" sz="3200" b="0" i="0" u="none" strike="noStrike" cap="none">
                <a:solidFill>
                  <a:schemeClr val="dk1"/>
                </a:solidFill>
                <a:latin typeface="Quattrocento Sans"/>
                <a:ea typeface="Quattrocento Sans"/>
                <a:cs typeface="Quattrocento Sans"/>
                <a:sym typeface="Quattrocento Sans"/>
              </a:rPr>
              <a:t>が選択的に障害される疾患</a:t>
            </a:r>
            <a:endParaRPr/>
          </a:p>
        </p:txBody>
      </p:sp>
      <p:sp>
        <p:nvSpPr>
          <p:cNvPr id="171" name="Google Shape;171;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Quattrocento Sans"/>
                <a:ea typeface="Quattrocento Sans"/>
                <a:cs typeface="Quattrocento Sans"/>
                <a:sym typeface="Quattrocento Sans"/>
              </a:rPr>
              <a:t>緑内障</a:t>
            </a:r>
            <a:endParaRPr/>
          </a:p>
        </p:txBody>
      </p:sp>
      <p:pic>
        <p:nvPicPr>
          <p:cNvPr id="172" name="Google Shape;172;p26"/>
          <p:cNvPicPr preferRelativeResize="0"/>
          <p:nvPr/>
        </p:nvPicPr>
        <p:blipFill rotWithShape="1">
          <a:blip r:embed="rId3">
            <a:alphaModFix/>
          </a:blip>
          <a:srcRect r="4610" b="10217"/>
          <a:stretch/>
        </p:blipFill>
        <p:spPr>
          <a:xfrm>
            <a:off x="3080964" y="3139895"/>
            <a:ext cx="3339295" cy="2510355"/>
          </a:xfrm>
          <a:prstGeom prst="rect">
            <a:avLst/>
          </a:prstGeom>
          <a:noFill/>
          <a:ln>
            <a:noFill/>
          </a:ln>
        </p:spPr>
      </p:pic>
      <p:sp>
        <p:nvSpPr>
          <p:cNvPr id="173" name="Google Shape;173;p26"/>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01173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37"/>
          <p:cNvGraphicFramePr/>
          <p:nvPr>
            <p:extLst>
              <p:ext uri="{D42A27DB-BD31-4B8C-83A1-F6EECF244321}">
                <p14:modId xmlns:p14="http://schemas.microsoft.com/office/powerpoint/2010/main" val="4111705111"/>
              </p:ext>
            </p:extLst>
          </p:nvPr>
        </p:nvGraphicFramePr>
        <p:xfrm>
          <a:off x="628651" y="1348508"/>
          <a:ext cx="8172450" cy="4400300"/>
        </p:xfrm>
        <a:graphic>
          <a:graphicData uri="http://schemas.openxmlformats.org/drawingml/2006/table">
            <a:tbl>
              <a:tblPr>
                <a:noFill/>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Font typeface="Calibri"/>
                        <a:buNone/>
                      </a:pPr>
                      <a:r>
                        <a:rPr lang="ja-JP" sz="1800" b="0" u="none" strike="noStrike" cap="none">
                          <a:latin typeface="Calibri"/>
                          <a:ea typeface="Calibri"/>
                          <a:cs typeface="Calibri"/>
                          <a:sym typeface="Calibri"/>
                        </a:rPr>
                        <a:t>N＝眼数</a:t>
                      </a:r>
                      <a:endParaRPr lang="en-US" altLang="ja-JP" sz="1800" b="0" u="none" strike="noStrike" cap="none" dirty="0">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Calibri"/>
                        <a:buNone/>
                      </a:pPr>
                      <a:r>
                        <a:rPr lang="en-US" altLang="ja-JP" sz="2000" b="0" u="none" strike="noStrike" cap="none" dirty="0">
                          <a:latin typeface="Calibri"/>
                          <a:cs typeface="Calibri"/>
                          <a:sym typeface="Calibri"/>
                        </a:rPr>
                        <a:t>661</a:t>
                      </a:r>
                      <a:endParaRPr dirty="0"/>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POAG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295</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NTG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277</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p値</a:t>
                      </a:r>
                      <a:endParaRP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平均年齢(歳)</a:t>
                      </a:r>
                      <a:endParaRPr sz="2000" b="0" u="none" strike="noStrike" cap="none">
                        <a:solidFill>
                          <a:schemeClr val="lt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Calibri"/>
                        <a:buNone/>
                      </a:pPr>
                      <a:r>
                        <a:rPr lang="ja-JP" sz="2400" b="0" u="none" strike="noStrike" cap="none">
                          <a:solidFill>
                            <a:schemeClr val="dk1"/>
                          </a:solidFill>
                          <a:latin typeface="Calibri"/>
                          <a:ea typeface="Calibri"/>
                          <a:cs typeface="Calibri"/>
                          <a:sym typeface="Calibri"/>
                        </a:rPr>
                        <a:t>59.3±12.2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57.3±11.2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p=0.03</a:t>
                      </a:r>
                      <a:endParaRP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平均等価球面度数(D)</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-5.19±4.24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-4.61±3.53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性別(男：女)</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192:103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180:97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MD(dB)</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-7.11±7.10</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-6.00±5.94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VFI(%)</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79.2±0.2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83.5±0.2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p=0.05</a:t>
                      </a:r>
                      <a:endParaRPr dirty="0"/>
                    </a:p>
                  </a:txBody>
                  <a:tcPr marL="68575" marR="68575" marT="91425" marB="91425"/>
                </a:tc>
                <a:extLst>
                  <a:ext uri="{0D108BD9-81ED-4DB2-BD59-A6C34878D82A}">
                    <a16:rowId xmlns:a16="http://schemas.microsoft.com/office/drawing/2014/main" val="10005"/>
                  </a:ext>
                </a:extLst>
              </a:tr>
            </a:tbl>
          </a:graphicData>
        </a:graphic>
      </p:graphicFrame>
      <p:sp>
        <p:nvSpPr>
          <p:cNvPr id="305" name="Google Shape;305;p37"/>
          <p:cNvSpPr txBox="1"/>
          <p:nvPr/>
        </p:nvSpPr>
        <p:spPr>
          <a:xfrm>
            <a:off x="6410094" y="6022741"/>
            <a:ext cx="2645006" cy="5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wilcoxon rank sum test</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X2 test</a:t>
            </a:r>
            <a:endParaRPr/>
          </a:p>
        </p:txBody>
      </p:sp>
      <p:sp>
        <p:nvSpPr>
          <p:cNvPr id="306" name="Google Shape;306;p37"/>
          <p:cNvSpPr txBox="1"/>
          <p:nvPr/>
        </p:nvSpPr>
        <p:spPr>
          <a:xfrm>
            <a:off x="1117628" y="6147050"/>
            <a:ext cx="19155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平均±標準偏差</a:t>
            </a:r>
            <a:endParaRPr/>
          </a:p>
        </p:txBody>
      </p:sp>
      <p:sp>
        <p:nvSpPr>
          <p:cNvPr id="307" name="Google Shape;307;p37"/>
          <p:cNvSpPr txBox="1">
            <a:spLocks noGrp="1"/>
          </p:cNvSpPr>
          <p:nvPr>
            <p:ph type="title"/>
          </p:nvPr>
        </p:nvSpPr>
        <p:spPr>
          <a:xfrm>
            <a:off x="628651" y="2294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40124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8" descr="vfi vs wrgc1.png"/>
          <p:cNvPicPr preferRelativeResize="0"/>
          <p:nvPr/>
        </p:nvPicPr>
        <p:blipFill rotWithShape="1">
          <a:blip r:embed="rId3">
            <a:alphaModFix/>
          </a:blip>
          <a:srcRect/>
          <a:stretch/>
        </p:blipFill>
        <p:spPr>
          <a:xfrm>
            <a:off x="4423925" y="1003575"/>
            <a:ext cx="4701195" cy="5708401"/>
          </a:xfrm>
          <a:prstGeom prst="rect">
            <a:avLst/>
          </a:prstGeom>
          <a:noFill/>
          <a:ln>
            <a:noFill/>
          </a:ln>
        </p:spPr>
      </p:pic>
      <p:pic>
        <p:nvPicPr>
          <p:cNvPr id="313" name="Google Shape;313;p38" descr="md vs wrgc1.png"/>
          <p:cNvPicPr preferRelativeResize="0"/>
          <p:nvPr/>
        </p:nvPicPr>
        <p:blipFill rotWithShape="1">
          <a:blip r:embed="rId4">
            <a:alphaModFix/>
          </a:blip>
          <a:srcRect/>
          <a:stretch/>
        </p:blipFill>
        <p:spPr>
          <a:xfrm>
            <a:off x="54650" y="1003575"/>
            <a:ext cx="4612673" cy="5708401"/>
          </a:xfrm>
          <a:prstGeom prst="rect">
            <a:avLst/>
          </a:prstGeom>
          <a:noFill/>
          <a:ln>
            <a:noFill/>
          </a:ln>
        </p:spPr>
      </p:pic>
      <p:sp>
        <p:nvSpPr>
          <p:cNvPr id="314" name="Google Shape;314;p38"/>
          <p:cNvSpPr txBox="1"/>
          <p:nvPr/>
        </p:nvSpPr>
        <p:spPr>
          <a:xfrm>
            <a:off x="1379407" y="2548708"/>
            <a:ext cx="1275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0.87 </a:t>
            </a:r>
            <a:endParaRPr dirty="0"/>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chemeClr val="dk1"/>
              </a:solidFill>
              <a:latin typeface="Calibri"/>
              <a:ea typeface="Calibri"/>
              <a:cs typeface="Calibri"/>
              <a:sym typeface="Calibri"/>
            </a:endParaRPr>
          </a:p>
        </p:txBody>
      </p:sp>
      <p:sp>
        <p:nvSpPr>
          <p:cNvPr id="315" name="Google Shape;315;p38"/>
          <p:cNvSpPr txBox="1"/>
          <p:nvPr/>
        </p:nvSpPr>
        <p:spPr>
          <a:xfrm>
            <a:off x="549387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r=0.85</a:t>
            </a:r>
            <a:endParaRPr/>
          </a:p>
        </p:txBody>
      </p:sp>
      <p:sp>
        <p:nvSpPr>
          <p:cNvPr id="316" name="Google Shape;316;p38"/>
          <p:cNvSpPr txBox="1"/>
          <p:nvPr/>
        </p:nvSpPr>
        <p:spPr>
          <a:xfrm>
            <a:off x="5193150" y="5668875"/>
            <a:ext cx="3760200" cy="335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   100% </a:t>
            </a:r>
            <a:endParaRPr/>
          </a:p>
        </p:txBody>
      </p:sp>
      <p:sp>
        <p:nvSpPr>
          <p:cNvPr id="317" name="Google Shape;317;p38"/>
          <p:cNvSpPr txBox="1">
            <a:spLocks noGrp="1"/>
          </p:cNvSpPr>
          <p:nvPr>
            <p:ph type="title"/>
          </p:nvPr>
        </p:nvSpPr>
        <p:spPr>
          <a:xfrm>
            <a:off x="784701" y="338475"/>
            <a:ext cx="77682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a:t>
            </a:r>
            <a:r>
              <a:rPr lang="en-US" altLang="ja-JP" sz="4400" b="0" i="0" u="none" strike="noStrike" cap="none" dirty="0">
                <a:solidFill>
                  <a:schemeClr val="dk1"/>
                </a:solidFill>
                <a:latin typeface="Calibri"/>
                <a:ea typeface="Calibri"/>
                <a:cs typeface="Calibri"/>
                <a:sym typeface="Calibri"/>
              </a:rPr>
              <a:t>RGC</a:t>
            </a:r>
            <a:r>
              <a:rPr lang="ja-JP" sz="4400" b="0" i="0" u="none" strike="noStrike" cap="none">
                <a:solidFill>
                  <a:schemeClr val="dk1"/>
                </a:solidFill>
                <a:latin typeface="Calibri"/>
                <a:ea typeface="Calibri"/>
                <a:cs typeface="Calibri"/>
                <a:sym typeface="Calibri"/>
              </a:rPr>
              <a:t> vs MD、VFI</a:t>
            </a:r>
            <a:endParaRPr dirty="0"/>
          </a:p>
        </p:txBody>
      </p:sp>
      <p:sp>
        <p:nvSpPr>
          <p:cNvPr id="318" name="Google Shape;318;p38"/>
          <p:cNvSpPr/>
          <p:nvPr/>
        </p:nvSpPr>
        <p:spPr>
          <a:xfrm>
            <a:off x="6937181" y="1112676"/>
            <a:ext cx="2016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全症例(n=572)</a:t>
            </a:r>
            <a:endParaRPr/>
          </a:p>
        </p:txBody>
      </p:sp>
      <p:sp>
        <p:nvSpPr>
          <p:cNvPr id="9" name="テキスト ボックス 8">
            <a:extLst>
              <a:ext uri="{FF2B5EF4-FFF2-40B4-BE49-F238E27FC236}">
                <a16:creationId xmlns:a16="http://schemas.microsoft.com/office/drawing/2014/main" id="{B5FC0239-0C0F-3D44-AD8C-4A593F548B5F}"/>
              </a:ext>
            </a:extLst>
          </p:cNvPr>
          <p:cNvSpPr txBox="1"/>
          <p:nvPr/>
        </p:nvSpPr>
        <p:spPr>
          <a:xfrm>
            <a:off x="2652993" y="6188756"/>
            <a:ext cx="402866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ja-JP" altLang="en-US" sz="2800"/>
              <a:t>全病期で高い相関を確認</a:t>
            </a:r>
          </a:p>
        </p:txBody>
      </p:sp>
    </p:spTree>
    <p:extLst>
      <p:ext uri="{BB962C8B-B14F-4D97-AF65-F5344CB8AC3E}">
        <p14:creationId xmlns:p14="http://schemas.microsoft.com/office/powerpoint/2010/main" val="166686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解析方法</a:t>
            </a:r>
            <a:endParaRPr/>
          </a:p>
        </p:txBody>
      </p:sp>
      <p:sp>
        <p:nvSpPr>
          <p:cNvPr id="325" name="Google Shape;325;p39"/>
          <p:cNvSpPr txBox="1"/>
          <p:nvPr/>
        </p:nvSpPr>
        <p:spPr>
          <a:xfrm>
            <a:off x="395536" y="1552006"/>
            <a:ext cx="8640960" cy="1077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病期により階層化し、</a:t>
            </a:r>
            <a:r>
              <a:rPr lang="ja-JP" sz="3200" b="0" i="0" u="none" strike="noStrike" cap="none">
                <a:solidFill>
                  <a:schemeClr val="dk1"/>
                </a:solidFill>
                <a:latin typeface="Calibri"/>
                <a:ea typeface="Calibri"/>
                <a:cs typeface="Calibri"/>
                <a:sym typeface="Calibri"/>
              </a:rPr>
              <a:t>wrgc</a:t>
            </a:r>
            <a:r>
              <a:rPr lang="ja-JP" sz="3200" b="0" i="0" u="none" strike="noStrike" cap="none">
                <a:solidFill>
                  <a:schemeClr val="dk1"/>
                </a:solidFill>
                <a:latin typeface="Arial"/>
                <a:ea typeface="Arial"/>
                <a:cs typeface="Arial"/>
                <a:sym typeface="Arial"/>
              </a:rPr>
              <a:t>と</a:t>
            </a:r>
            <a:r>
              <a:rPr lang="ja-JP" sz="3200" b="0" i="0" u="none" strike="noStrike" cap="none">
                <a:solidFill>
                  <a:schemeClr val="dk1"/>
                </a:solidFill>
                <a:latin typeface="Calibri"/>
                <a:ea typeface="Calibri"/>
                <a:cs typeface="Calibri"/>
                <a:sym typeface="Calibri"/>
              </a:rPr>
              <a:t>MD・VFI</a:t>
            </a:r>
            <a:r>
              <a:rPr lang="ja-JP" sz="3200" b="0" i="0" u="none" strike="noStrike" cap="none">
                <a:solidFill>
                  <a:schemeClr val="dk1"/>
                </a:solidFill>
                <a:latin typeface="Arial"/>
                <a:ea typeface="Arial"/>
                <a:cs typeface="Arial"/>
                <a:sym typeface="Arial"/>
              </a:rPr>
              <a:t>の相関を</a:t>
            </a:r>
            <a:endParaRPr/>
          </a:p>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解析した</a:t>
            </a:r>
            <a:endParaRPr/>
          </a:p>
        </p:txBody>
      </p:sp>
      <p:sp>
        <p:nvSpPr>
          <p:cNvPr id="326" name="Google Shape;326;p39"/>
          <p:cNvSpPr/>
          <p:nvPr/>
        </p:nvSpPr>
        <p:spPr>
          <a:xfrm>
            <a:off x="1187624" y="3337035"/>
            <a:ext cx="462819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早期緑内障</a:t>
            </a:r>
            <a:r>
              <a:rPr lang="ja-JP" sz="2800" b="0" i="0" u="none" strike="noStrike" cap="none">
                <a:solidFill>
                  <a:schemeClr val="dk1"/>
                </a:solidFill>
                <a:latin typeface="Calibri"/>
                <a:ea typeface="Calibri"/>
                <a:cs typeface="Calibri"/>
                <a:sym typeface="Calibri"/>
              </a:rPr>
              <a:t>(MD＞-6dB)</a:t>
            </a:r>
            <a:endParaRPr/>
          </a:p>
        </p:txBody>
      </p:sp>
      <p:sp>
        <p:nvSpPr>
          <p:cNvPr id="327" name="Google Shape;327;p39"/>
          <p:cNvSpPr/>
          <p:nvPr/>
        </p:nvSpPr>
        <p:spPr>
          <a:xfrm>
            <a:off x="1187625" y="4237218"/>
            <a:ext cx="554461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中期緑内障</a:t>
            </a:r>
            <a:r>
              <a:rPr lang="ja-JP" sz="2800" b="0" i="0" u="none" strike="noStrike" cap="none">
                <a:solidFill>
                  <a:schemeClr val="dk1"/>
                </a:solidFill>
                <a:latin typeface="Calibri"/>
                <a:ea typeface="Calibri"/>
                <a:cs typeface="Calibri"/>
                <a:sym typeface="Calibri"/>
              </a:rPr>
              <a:t>(-6dB≧MD≧-12dB)</a:t>
            </a:r>
            <a:endParaRPr/>
          </a:p>
        </p:txBody>
      </p:sp>
      <p:sp>
        <p:nvSpPr>
          <p:cNvPr id="328" name="Google Shape;328;p39"/>
          <p:cNvSpPr/>
          <p:nvPr/>
        </p:nvSpPr>
        <p:spPr>
          <a:xfrm>
            <a:off x="1187624" y="5137399"/>
            <a:ext cx="46805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後期緑内障</a:t>
            </a:r>
            <a:r>
              <a:rPr lang="ja-JP" sz="2800" b="0" i="0" u="none" strike="noStrike" cap="none">
                <a:solidFill>
                  <a:schemeClr val="dk1"/>
                </a:solidFill>
                <a:latin typeface="Calibri"/>
                <a:ea typeface="Calibri"/>
                <a:cs typeface="Calibri"/>
                <a:sym typeface="Calibri"/>
              </a:rPr>
              <a:t>(-12dB＞MD)</a:t>
            </a:r>
            <a:endParaRPr/>
          </a:p>
        </p:txBody>
      </p:sp>
      <p:sp>
        <p:nvSpPr>
          <p:cNvPr id="329" name="Google Shape;329;p39"/>
          <p:cNvSpPr/>
          <p:nvPr/>
        </p:nvSpPr>
        <p:spPr>
          <a:xfrm>
            <a:off x="6772061" y="3347075"/>
            <a:ext cx="161636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335</a:t>
            </a:r>
            <a:r>
              <a:rPr lang="ja-JP" sz="2800" b="0" i="0" u="none" strike="noStrike" cap="none">
                <a:solidFill>
                  <a:schemeClr val="dk1"/>
                </a:solidFill>
                <a:latin typeface="Arial"/>
                <a:ea typeface="Arial"/>
                <a:cs typeface="Arial"/>
                <a:sym typeface="Arial"/>
              </a:rPr>
              <a:t>眼</a:t>
            </a:r>
            <a:endParaRPr/>
          </a:p>
        </p:txBody>
      </p:sp>
      <p:sp>
        <p:nvSpPr>
          <p:cNvPr id="330" name="Google Shape;330;p39"/>
          <p:cNvSpPr/>
          <p:nvPr/>
        </p:nvSpPr>
        <p:spPr>
          <a:xfrm>
            <a:off x="6772062" y="4236082"/>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118</a:t>
            </a:r>
            <a:r>
              <a:rPr lang="ja-JP" sz="2800" b="0" i="0" u="none" strike="noStrike" cap="none">
                <a:solidFill>
                  <a:schemeClr val="dk1"/>
                </a:solidFill>
                <a:latin typeface="Arial"/>
                <a:ea typeface="Arial"/>
                <a:cs typeface="Arial"/>
                <a:sym typeface="Arial"/>
              </a:rPr>
              <a:t>眼</a:t>
            </a:r>
            <a:endParaRPr/>
          </a:p>
        </p:txBody>
      </p:sp>
      <p:sp>
        <p:nvSpPr>
          <p:cNvPr id="331" name="Google Shape;331;p39"/>
          <p:cNvSpPr/>
          <p:nvPr/>
        </p:nvSpPr>
        <p:spPr>
          <a:xfrm>
            <a:off x="6772062" y="5132373"/>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119</a:t>
            </a:r>
            <a:r>
              <a:rPr lang="ja-JP" sz="2800" b="0" i="0" u="none" strike="noStrike" cap="none">
                <a:solidFill>
                  <a:schemeClr val="dk1"/>
                </a:solidFill>
                <a:latin typeface="Arial"/>
                <a:ea typeface="Arial"/>
                <a:cs typeface="Arial"/>
                <a:sym typeface="Arial"/>
              </a:rPr>
              <a:t>眼</a:t>
            </a:r>
            <a:endParaRPr/>
          </a:p>
        </p:txBody>
      </p:sp>
    </p:spTree>
    <p:extLst>
      <p:ext uri="{BB962C8B-B14F-4D97-AF65-F5344CB8AC3E}">
        <p14:creationId xmlns:p14="http://schemas.microsoft.com/office/powerpoint/2010/main" val="267983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0" descr="vfivswRGC.early1.png"/>
          <p:cNvPicPr preferRelativeResize="0"/>
          <p:nvPr/>
        </p:nvPicPr>
        <p:blipFill rotWithShape="1">
          <a:blip r:embed="rId3">
            <a:alphaModFix/>
          </a:blip>
          <a:srcRect/>
          <a:stretch/>
        </p:blipFill>
        <p:spPr>
          <a:xfrm>
            <a:off x="4377725" y="1136900"/>
            <a:ext cx="4599081" cy="5606261"/>
          </a:xfrm>
          <a:prstGeom prst="rect">
            <a:avLst/>
          </a:prstGeom>
          <a:noFill/>
          <a:ln>
            <a:noFill/>
          </a:ln>
        </p:spPr>
      </p:pic>
      <p:pic>
        <p:nvPicPr>
          <p:cNvPr id="337" name="Google Shape;337;p40" descr="mdvswrgc.early1.png"/>
          <p:cNvPicPr preferRelativeResize="0"/>
          <p:nvPr/>
        </p:nvPicPr>
        <p:blipFill rotWithShape="1">
          <a:blip r:embed="rId4">
            <a:alphaModFix/>
          </a:blip>
          <a:srcRect/>
          <a:stretch/>
        </p:blipFill>
        <p:spPr>
          <a:xfrm>
            <a:off x="77425" y="1113100"/>
            <a:ext cx="4505654" cy="5629966"/>
          </a:xfrm>
          <a:prstGeom prst="rect">
            <a:avLst/>
          </a:prstGeom>
          <a:noFill/>
          <a:ln>
            <a:noFill/>
          </a:ln>
        </p:spPr>
      </p:pic>
      <p:sp>
        <p:nvSpPr>
          <p:cNvPr id="338" name="Google Shape;338;p40"/>
          <p:cNvSpPr txBox="1"/>
          <p:nvPr/>
        </p:nvSpPr>
        <p:spPr>
          <a:xfrm>
            <a:off x="5050726" y="5700825"/>
            <a:ext cx="35697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75%       85%       95%      105% </a:t>
            </a:r>
            <a:endParaRPr/>
          </a:p>
        </p:txBody>
      </p:sp>
      <p:sp>
        <p:nvSpPr>
          <p:cNvPr id="339" name="Google Shape;339;p40"/>
          <p:cNvSpPr txBox="1"/>
          <p:nvPr/>
        </p:nvSpPr>
        <p:spPr>
          <a:xfrm>
            <a:off x="2610899" y="482461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r=0.65 </a:t>
            </a:r>
            <a:endParaRPr/>
          </a:p>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2800" b="1" i="0" u="none" strike="noStrike" cap="none">
              <a:solidFill>
                <a:srgbClr val="000000"/>
              </a:solidFill>
              <a:latin typeface="Calibri"/>
              <a:ea typeface="Calibri"/>
              <a:cs typeface="Calibri"/>
              <a:sym typeface="Calibri"/>
            </a:endParaRPr>
          </a:p>
        </p:txBody>
      </p:sp>
      <p:sp>
        <p:nvSpPr>
          <p:cNvPr id="340" name="Google Shape;340;p40"/>
          <p:cNvSpPr txBox="1"/>
          <p:nvPr/>
        </p:nvSpPr>
        <p:spPr>
          <a:xfrm>
            <a:off x="7103406" y="4847563"/>
            <a:ext cx="1278000" cy="5145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 0.62</a:t>
            </a:r>
            <a:endParaRPr/>
          </a:p>
        </p:txBody>
      </p:sp>
      <p:sp>
        <p:nvSpPr>
          <p:cNvPr id="341" name="Google Shape;341;p40"/>
          <p:cNvSpPr txBox="1">
            <a:spLocks noGrp="1"/>
          </p:cNvSpPr>
          <p:nvPr>
            <p:ph type="title"/>
          </p:nvPr>
        </p:nvSpPr>
        <p:spPr>
          <a:xfrm>
            <a:off x="858775" y="338425"/>
            <a:ext cx="79617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早期；</a:t>
            </a:r>
            <a:r>
              <a:rPr lang="ja-JP" sz="4400" b="0" i="0" u="none" strike="noStrike" cap="none">
                <a:solidFill>
                  <a:schemeClr val="dk1"/>
                </a:solidFill>
                <a:latin typeface="Calibri"/>
                <a:ea typeface="Calibri"/>
                <a:cs typeface="Calibri"/>
                <a:sym typeface="Calibri"/>
              </a:rPr>
              <a:t>wrgc vs MD、VFI</a:t>
            </a:r>
            <a:endParaRPr dirty="0"/>
          </a:p>
        </p:txBody>
      </p:sp>
      <p:sp>
        <p:nvSpPr>
          <p:cNvPr id="342" name="Google Shape;342;p40"/>
          <p:cNvSpPr/>
          <p:nvPr/>
        </p:nvSpPr>
        <p:spPr>
          <a:xfrm>
            <a:off x="6300167" y="1343576"/>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早期緑内障(n=335)</a:t>
            </a:r>
            <a:endParaRPr/>
          </a:p>
        </p:txBody>
      </p:sp>
    </p:spTree>
    <p:extLst>
      <p:ext uri="{BB962C8B-B14F-4D97-AF65-F5344CB8AC3E}">
        <p14:creationId xmlns:p14="http://schemas.microsoft.com/office/powerpoint/2010/main" val="2931928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1" descr="vfivswRGC.mode1.png"/>
          <p:cNvPicPr preferRelativeResize="0"/>
          <p:nvPr/>
        </p:nvPicPr>
        <p:blipFill rotWithShape="1">
          <a:blip r:embed="rId3">
            <a:alphaModFix/>
          </a:blip>
          <a:srcRect/>
          <a:stretch/>
        </p:blipFill>
        <p:spPr>
          <a:xfrm>
            <a:off x="4426275" y="1105350"/>
            <a:ext cx="4581254" cy="5397946"/>
          </a:xfrm>
          <a:prstGeom prst="rect">
            <a:avLst/>
          </a:prstGeom>
          <a:noFill/>
          <a:ln>
            <a:noFill/>
          </a:ln>
        </p:spPr>
      </p:pic>
      <p:pic>
        <p:nvPicPr>
          <p:cNvPr id="348" name="Google Shape;348;p41" descr="mdvswRGC.mode1.png"/>
          <p:cNvPicPr preferRelativeResize="0"/>
          <p:nvPr/>
        </p:nvPicPr>
        <p:blipFill rotWithShape="1">
          <a:blip r:embed="rId4">
            <a:alphaModFix/>
          </a:blip>
          <a:srcRect/>
          <a:stretch/>
        </p:blipFill>
        <p:spPr>
          <a:xfrm>
            <a:off x="161250" y="1105350"/>
            <a:ext cx="4490218" cy="5397946"/>
          </a:xfrm>
          <a:prstGeom prst="rect">
            <a:avLst/>
          </a:prstGeom>
          <a:noFill/>
          <a:ln>
            <a:noFill/>
          </a:ln>
        </p:spPr>
      </p:pic>
      <p:sp>
        <p:nvSpPr>
          <p:cNvPr id="349" name="Google Shape;349;p41"/>
          <p:cNvSpPr txBox="1"/>
          <p:nvPr/>
        </p:nvSpPr>
        <p:spPr>
          <a:xfrm>
            <a:off x="1271901" y="2597724"/>
            <a:ext cx="12960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0.48</a:t>
            </a:r>
            <a:endParaRPr/>
          </a:p>
        </p:txBody>
      </p:sp>
      <p:sp>
        <p:nvSpPr>
          <p:cNvPr id="350" name="Google Shape;350;p41"/>
          <p:cNvSpPr txBox="1"/>
          <p:nvPr/>
        </p:nvSpPr>
        <p:spPr>
          <a:xfrm>
            <a:off x="5150148" y="5490752"/>
            <a:ext cx="37665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50%  60%  70%   80%   90% 100% </a:t>
            </a:r>
            <a:endParaRPr/>
          </a:p>
        </p:txBody>
      </p:sp>
      <p:sp>
        <p:nvSpPr>
          <p:cNvPr id="351" name="Google Shape;351;p41"/>
          <p:cNvSpPr txBox="1"/>
          <p:nvPr/>
        </p:nvSpPr>
        <p:spPr>
          <a:xfrm>
            <a:off x="5538099" y="2597736"/>
            <a:ext cx="14124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0.38</a:t>
            </a:r>
            <a:endParaRPr/>
          </a:p>
        </p:txBody>
      </p:sp>
      <p:sp>
        <p:nvSpPr>
          <p:cNvPr id="352" name="Google Shape;352;p41"/>
          <p:cNvSpPr txBox="1"/>
          <p:nvPr/>
        </p:nvSpPr>
        <p:spPr>
          <a:xfrm>
            <a:off x="590950" y="440200"/>
            <a:ext cx="81234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中期；</a:t>
            </a:r>
            <a:r>
              <a:rPr lang="ja-JP" sz="4400" b="0" i="0" u="none" strike="noStrike" cap="none">
                <a:solidFill>
                  <a:schemeClr val="dk1"/>
                </a:solidFill>
                <a:latin typeface="Calibri"/>
                <a:ea typeface="Calibri"/>
                <a:cs typeface="Calibri"/>
                <a:sym typeface="Calibri"/>
              </a:rPr>
              <a:t>wrgc vs MD、VFI</a:t>
            </a:r>
            <a:endParaRPr dirty="0"/>
          </a:p>
        </p:txBody>
      </p:sp>
      <p:sp>
        <p:nvSpPr>
          <p:cNvPr id="353" name="Google Shape;353;p41"/>
          <p:cNvSpPr/>
          <p:nvPr/>
        </p:nvSpPr>
        <p:spPr>
          <a:xfrm>
            <a:off x="6300553" y="1281953"/>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中期緑内障(n=118)</a:t>
            </a:r>
            <a:endParaRPr/>
          </a:p>
        </p:txBody>
      </p:sp>
    </p:spTree>
    <p:extLst>
      <p:ext uri="{BB962C8B-B14F-4D97-AF65-F5344CB8AC3E}">
        <p14:creationId xmlns:p14="http://schemas.microsoft.com/office/powerpoint/2010/main" val="344312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2" descr="vfivswRGC.advence1.png"/>
          <p:cNvPicPr preferRelativeResize="0"/>
          <p:nvPr/>
        </p:nvPicPr>
        <p:blipFill rotWithShape="1">
          <a:blip r:embed="rId3">
            <a:alphaModFix/>
          </a:blip>
          <a:srcRect/>
          <a:stretch/>
        </p:blipFill>
        <p:spPr>
          <a:xfrm>
            <a:off x="4330650" y="1140950"/>
            <a:ext cx="4665389" cy="5126587"/>
          </a:xfrm>
          <a:prstGeom prst="rect">
            <a:avLst/>
          </a:prstGeom>
          <a:noFill/>
          <a:ln>
            <a:noFill/>
          </a:ln>
        </p:spPr>
      </p:pic>
      <p:pic>
        <p:nvPicPr>
          <p:cNvPr id="359" name="Google Shape;359;p42" descr="mdvswRGC.advence1.png"/>
          <p:cNvPicPr preferRelativeResize="0"/>
          <p:nvPr/>
        </p:nvPicPr>
        <p:blipFill rotWithShape="1">
          <a:blip r:embed="rId4">
            <a:alphaModFix/>
          </a:blip>
          <a:srcRect/>
          <a:stretch/>
        </p:blipFill>
        <p:spPr>
          <a:xfrm>
            <a:off x="68275" y="1137825"/>
            <a:ext cx="4583343" cy="5132811"/>
          </a:xfrm>
          <a:prstGeom prst="rect">
            <a:avLst/>
          </a:prstGeom>
          <a:noFill/>
          <a:ln>
            <a:noFill/>
          </a:ln>
        </p:spPr>
      </p:pic>
      <p:sp>
        <p:nvSpPr>
          <p:cNvPr id="360" name="Google Shape;360;p42"/>
          <p:cNvSpPr txBox="1"/>
          <p:nvPr/>
        </p:nvSpPr>
        <p:spPr>
          <a:xfrm>
            <a:off x="5133101" y="5313750"/>
            <a:ext cx="4011000" cy="33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a:t>
            </a:r>
            <a:endParaRPr/>
          </a:p>
        </p:txBody>
      </p:sp>
      <p:sp>
        <p:nvSpPr>
          <p:cNvPr id="361" name="Google Shape;361;p42"/>
          <p:cNvSpPr txBox="1"/>
          <p:nvPr/>
        </p:nvSpPr>
        <p:spPr>
          <a:xfrm>
            <a:off x="1044789" y="2917395"/>
            <a:ext cx="13158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0.77</a:t>
            </a:r>
            <a:endParaRPr/>
          </a:p>
        </p:txBody>
      </p:sp>
      <p:sp>
        <p:nvSpPr>
          <p:cNvPr id="362" name="Google Shape;362;p42"/>
          <p:cNvSpPr txBox="1"/>
          <p:nvPr/>
        </p:nvSpPr>
        <p:spPr>
          <a:xfrm>
            <a:off x="5420736" y="2917394"/>
            <a:ext cx="1251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0.83</a:t>
            </a:r>
            <a:endParaRPr/>
          </a:p>
        </p:txBody>
      </p:sp>
      <p:sp>
        <p:nvSpPr>
          <p:cNvPr id="363" name="Google Shape;363;p42"/>
          <p:cNvSpPr/>
          <p:nvPr/>
        </p:nvSpPr>
        <p:spPr>
          <a:xfrm>
            <a:off x="6671730" y="1300982"/>
            <a:ext cx="2472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後期緑内障(n=119)</a:t>
            </a:r>
            <a:endParaRPr/>
          </a:p>
        </p:txBody>
      </p:sp>
      <p:sp>
        <p:nvSpPr>
          <p:cNvPr id="364" name="Google Shape;364;p42"/>
          <p:cNvSpPr txBox="1"/>
          <p:nvPr/>
        </p:nvSpPr>
        <p:spPr>
          <a:xfrm>
            <a:off x="953598" y="332550"/>
            <a:ext cx="7378869" cy="6651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後期；</a:t>
            </a:r>
            <a:r>
              <a:rPr lang="ja-JP" sz="4400" b="0" i="0" u="none" strike="noStrike" cap="none">
                <a:solidFill>
                  <a:schemeClr val="dk1"/>
                </a:solidFill>
                <a:latin typeface="Calibri"/>
                <a:ea typeface="Calibri"/>
                <a:cs typeface="Calibri"/>
                <a:sym typeface="Calibri"/>
              </a:rPr>
              <a:t>wrgc vs MD、VFI</a:t>
            </a:r>
            <a:endParaRPr dirty="0"/>
          </a:p>
        </p:txBody>
      </p:sp>
    </p:spTree>
    <p:extLst>
      <p:ext uri="{BB962C8B-B14F-4D97-AF65-F5344CB8AC3E}">
        <p14:creationId xmlns:p14="http://schemas.microsoft.com/office/powerpoint/2010/main" val="4148235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43"/>
          <p:cNvSpPr txBox="1">
            <a:spLocks noGrp="1"/>
          </p:cNvSpPr>
          <p:nvPr>
            <p:ph type="title"/>
          </p:nvPr>
        </p:nvSpPr>
        <p:spPr>
          <a:xfrm>
            <a:off x="1428750" y="339489"/>
            <a:ext cx="6286500" cy="6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3959"/>
              <a:t>小括</a:t>
            </a:r>
            <a:endParaRPr dirty="0"/>
          </a:p>
        </p:txBody>
      </p:sp>
      <p:sp>
        <p:nvSpPr>
          <p:cNvPr id="371" name="Google Shape;371;p43"/>
          <p:cNvSpPr/>
          <p:nvPr/>
        </p:nvSpPr>
        <p:spPr>
          <a:xfrm>
            <a:off x="485111" y="2060848"/>
            <a:ext cx="868376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wrgcは、緑内障全病期で</a:t>
            </a:r>
            <a:r>
              <a:rPr lang="ja-JP" altLang="en-US" sz="3200">
                <a:solidFill>
                  <a:schemeClr val="dk1"/>
                </a:solidFill>
                <a:latin typeface="Calibri"/>
                <a:ea typeface="Calibri"/>
                <a:cs typeface="Calibri"/>
                <a:sym typeface="Calibri"/>
              </a:rPr>
              <a:t>は</a:t>
            </a:r>
            <a:r>
              <a:rPr lang="ja-JP" sz="3200" b="0" i="0" u="none" strike="noStrike" cap="none">
                <a:solidFill>
                  <a:schemeClr val="dk1"/>
                </a:solidFill>
                <a:latin typeface="Calibri"/>
                <a:ea typeface="Calibri"/>
                <a:cs typeface="Calibri"/>
                <a:sym typeface="Calibri"/>
              </a:rPr>
              <a:t>強い相関</a:t>
            </a:r>
            <a:endParaRPr dirty="0"/>
          </a:p>
        </p:txBody>
      </p:sp>
      <p:sp>
        <p:nvSpPr>
          <p:cNvPr id="372" name="Google Shape;372;p43"/>
          <p:cNvSpPr/>
          <p:nvPr/>
        </p:nvSpPr>
        <p:spPr>
          <a:xfrm>
            <a:off x="485111" y="3645024"/>
            <a:ext cx="777292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wrgcと緑内障病期別　</a:t>
            </a:r>
            <a:r>
              <a:rPr lang="ja-JP" sz="3600" b="0" i="0" u="none" strike="noStrike" cap="none">
                <a:solidFill>
                  <a:schemeClr val="dk1"/>
                </a:solidFill>
                <a:latin typeface="Calibri"/>
                <a:ea typeface="Calibri"/>
                <a:cs typeface="Calibri"/>
                <a:sym typeface="Calibri"/>
              </a:rPr>
              <a:t>後期</a:t>
            </a:r>
            <a:r>
              <a:rPr lang="ja-JP" sz="3200" b="0" i="0" u="none" strike="noStrike" cap="none">
                <a:solidFill>
                  <a:schemeClr val="dk1"/>
                </a:solidFill>
                <a:latin typeface="Calibri"/>
                <a:ea typeface="Calibri"/>
                <a:cs typeface="Calibri"/>
                <a:sym typeface="Calibri"/>
              </a:rPr>
              <a:t>＞早期≫</a:t>
            </a:r>
            <a:r>
              <a:rPr lang="ja-JP" sz="2800" b="0" i="0" u="none" strike="noStrike" cap="none">
                <a:solidFill>
                  <a:schemeClr val="dk1"/>
                </a:solidFill>
                <a:latin typeface="Calibri"/>
                <a:ea typeface="Calibri"/>
                <a:cs typeface="Calibri"/>
                <a:sym typeface="Calibri"/>
              </a:rPr>
              <a:t>中期</a:t>
            </a:r>
            <a:endParaRPr dirty="0"/>
          </a:p>
        </p:txBody>
      </p:sp>
    </p:spTree>
    <p:extLst>
      <p:ext uri="{BB962C8B-B14F-4D97-AF65-F5344CB8AC3E}">
        <p14:creationId xmlns:p14="http://schemas.microsoft.com/office/powerpoint/2010/main" val="3288108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45"/>
          <p:cNvGrpSpPr/>
          <p:nvPr/>
        </p:nvGrpSpPr>
        <p:grpSpPr>
          <a:xfrm>
            <a:off x="509050" y="944317"/>
            <a:ext cx="8115414" cy="5899123"/>
            <a:chOff x="1231028" y="1413166"/>
            <a:chExt cx="6655252" cy="4973965"/>
          </a:xfrm>
        </p:grpSpPr>
        <p:grpSp>
          <p:nvGrpSpPr>
            <p:cNvPr id="389" name="Google Shape;389;p45"/>
            <p:cNvGrpSpPr/>
            <p:nvPr/>
          </p:nvGrpSpPr>
          <p:grpSpPr>
            <a:xfrm>
              <a:off x="1231028" y="1413166"/>
              <a:ext cx="6655252" cy="4973965"/>
              <a:chOff x="1016000" y="1104910"/>
              <a:chExt cx="7083591" cy="5294095"/>
            </a:xfrm>
          </p:grpSpPr>
          <p:pic>
            <p:nvPicPr>
              <p:cNvPr id="390" name="Google Shape;390;p45"/>
              <p:cNvPicPr preferRelativeResize="0"/>
              <p:nvPr/>
            </p:nvPicPr>
            <p:blipFill rotWithShape="1">
              <a:blip r:embed="rId3">
                <a:alphaModFix/>
              </a:blip>
              <a:srcRect/>
              <a:stretch/>
            </p:blipFill>
            <p:spPr>
              <a:xfrm>
                <a:off x="1016000" y="1104910"/>
                <a:ext cx="7083591" cy="5294095"/>
              </a:xfrm>
              <a:prstGeom prst="rect">
                <a:avLst/>
              </a:prstGeom>
              <a:noFill/>
              <a:ln>
                <a:noFill/>
              </a:ln>
            </p:spPr>
          </p:pic>
          <p:sp>
            <p:nvSpPr>
              <p:cNvPr id="391" name="Google Shape;391;p45"/>
              <p:cNvSpPr/>
              <p:nvPr/>
            </p:nvSpPr>
            <p:spPr>
              <a:xfrm rot="10800000">
                <a:off x="1957389" y="1557397"/>
                <a:ext cx="5514974" cy="1342966"/>
              </a:xfrm>
              <a:prstGeom prst="rect">
                <a:avLst/>
              </a:prstGeom>
              <a:solidFill>
                <a:srgbClr val="00B05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2" name="Google Shape;392;p45"/>
              <p:cNvSpPr/>
              <p:nvPr/>
            </p:nvSpPr>
            <p:spPr>
              <a:xfrm rot="10800000">
                <a:off x="1966912" y="2900364"/>
                <a:ext cx="5514974" cy="843337"/>
              </a:xfrm>
              <a:prstGeom prst="rect">
                <a:avLst/>
              </a:prstGeom>
              <a:solidFill>
                <a:srgbClr val="FFFF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3" name="Google Shape;393;p45"/>
              <p:cNvSpPr/>
              <p:nvPr/>
            </p:nvSpPr>
            <p:spPr>
              <a:xfrm rot="10800000">
                <a:off x="1966912" y="3743700"/>
                <a:ext cx="5514974" cy="2085599"/>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grpSp>
        <p:sp>
          <p:nvSpPr>
            <p:cNvPr id="394" name="Google Shape;394;p45"/>
            <p:cNvSpPr txBox="1"/>
            <p:nvPr/>
          </p:nvSpPr>
          <p:spPr>
            <a:xfrm>
              <a:off x="6541326" y="2309144"/>
              <a:ext cx="557278"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Early</a:t>
              </a:r>
              <a:endParaRPr/>
            </a:p>
          </p:txBody>
        </p:sp>
        <p:sp>
          <p:nvSpPr>
            <p:cNvPr id="395" name="Google Shape;395;p45"/>
            <p:cNvSpPr txBox="1"/>
            <p:nvPr/>
          </p:nvSpPr>
          <p:spPr>
            <a:xfrm>
              <a:off x="6422704" y="3366498"/>
              <a:ext cx="736254"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Middle</a:t>
              </a:r>
              <a:endParaRPr/>
            </a:p>
          </p:txBody>
        </p:sp>
        <p:sp>
          <p:nvSpPr>
            <p:cNvPr id="396" name="Google Shape;396;p45"/>
            <p:cNvSpPr txBox="1"/>
            <p:nvPr/>
          </p:nvSpPr>
          <p:spPr>
            <a:xfrm>
              <a:off x="6153399" y="4718243"/>
              <a:ext cx="963291"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Advanced</a:t>
              </a:r>
              <a:endParaRPr/>
            </a:p>
          </p:txBody>
        </p:sp>
      </p:grpSp>
      <p:sp>
        <p:nvSpPr>
          <p:cNvPr id="397" name="Google Shape;397;p45"/>
          <p:cNvSpPr txBox="1"/>
          <p:nvPr/>
        </p:nvSpPr>
        <p:spPr>
          <a:xfrm>
            <a:off x="317400" y="63925"/>
            <a:ext cx="8624100" cy="66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Font typeface="Calibri"/>
              <a:buNone/>
            </a:pPr>
            <a:r>
              <a:rPr lang="ja-JP" sz="4800" b="0" i="0" u="none" strike="noStrike" cap="none">
                <a:solidFill>
                  <a:schemeClr val="dk1"/>
                </a:solidFill>
                <a:latin typeface="Calibri"/>
                <a:ea typeface="Calibri"/>
                <a:cs typeface="Calibri"/>
                <a:sym typeface="Calibri"/>
              </a:rPr>
              <a:t>考察・</a:t>
            </a:r>
            <a:r>
              <a:rPr lang="ja-JP" sz="4000" b="0" i="0" u="none" strike="noStrike" cap="none">
                <a:solidFill>
                  <a:schemeClr val="dk1"/>
                </a:solidFill>
                <a:latin typeface="Calibri"/>
                <a:ea typeface="Calibri"/>
                <a:cs typeface="Calibri"/>
                <a:sym typeface="Calibri"/>
              </a:rPr>
              <a:t>MD vs wrgc  RGC_OCT、RGC_HFA</a:t>
            </a:r>
            <a:endParaRPr/>
          </a:p>
        </p:txBody>
      </p:sp>
      <p:sp>
        <p:nvSpPr>
          <p:cNvPr id="2" name="テキスト ボックス 1">
            <a:extLst>
              <a:ext uri="{FF2B5EF4-FFF2-40B4-BE49-F238E27FC236}">
                <a16:creationId xmlns:a16="http://schemas.microsoft.com/office/drawing/2014/main" id="{285EF0CB-9B0C-8945-BC76-DB65ADBCEA72}"/>
              </a:ext>
            </a:extLst>
          </p:cNvPr>
          <p:cNvSpPr txBox="1"/>
          <p:nvPr/>
        </p:nvSpPr>
        <p:spPr>
          <a:xfrm>
            <a:off x="1749287" y="2714129"/>
            <a:ext cx="1298713" cy="461665"/>
          </a:xfrm>
          <a:prstGeom prst="rect">
            <a:avLst/>
          </a:prstGeom>
          <a:noFill/>
        </p:spPr>
        <p:txBody>
          <a:bodyPr wrap="square" rtlCol="0">
            <a:spAutoFit/>
          </a:bodyPr>
          <a:lstStyle/>
          <a:p>
            <a:pPr algn="ctr"/>
            <a:r>
              <a:rPr kumimoji="1" lang="en-US" altLang="ja-JP" sz="2400" dirty="0" err="1"/>
              <a:t>OCTrgc</a:t>
            </a:r>
            <a:endParaRPr kumimoji="1" lang="ja-JP" altLang="en-US" sz="2400"/>
          </a:p>
        </p:txBody>
      </p:sp>
      <p:sp>
        <p:nvSpPr>
          <p:cNvPr id="13" name="テキスト ボックス 12">
            <a:extLst>
              <a:ext uri="{FF2B5EF4-FFF2-40B4-BE49-F238E27FC236}">
                <a16:creationId xmlns:a16="http://schemas.microsoft.com/office/drawing/2014/main" id="{C552E196-841A-4241-B182-1D6ABA5B4BCF}"/>
              </a:ext>
            </a:extLst>
          </p:cNvPr>
          <p:cNvSpPr txBox="1"/>
          <p:nvPr/>
        </p:nvSpPr>
        <p:spPr>
          <a:xfrm>
            <a:off x="2345401" y="4763690"/>
            <a:ext cx="1391712" cy="461665"/>
          </a:xfrm>
          <a:prstGeom prst="rect">
            <a:avLst/>
          </a:prstGeom>
          <a:noFill/>
        </p:spPr>
        <p:txBody>
          <a:bodyPr wrap="square" rtlCol="0">
            <a:spAutoFit/>
          </a:bodyPr>
          <a:lstStyle/>
          <a:p>
            <a:pPr algn="ctr"/>
            <a:r>
              <a:rPr kumimoji="1" lang="en-US" altLang="ja-JP" sz="2400" dirty="0" err="1"/>
              <a:t>SAPrgc</a:t>
            </a:r>
            <a:endParaRPr kumimoji="1" lang="ja-JP" altLang="en-US" sz="2400"/>
          </a:p>
        </p:txBody>
      </p:sp>
    </p:spTree>
    <p:extLst>
      <p:ext uri="{BB962C8B-B14F-4D97-AF65-F5344CB8AC3E}">
        <p14:creationId xmlns:p14="http://schemas.microsoft.com/office/powerpoint/2010/main" val="47287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HFA30-2とOCTから求めるRGC数</a:t>
            </a:r>
            <a:r>
              <a:rPr lang="ja-JP" altLang="en-US" sz="2800" b="0" i="0" u="none" strike="noStrike" cap="none">
                <a:solidFill>
                  <a:schemeClr val="bg1">
                    <a:lumMod val="50000"/>
                  </a:schemeClr>
                </a:solidFill>
                <a:latin typeface="Calibri"/>
                <a:ea typeface="Calibri"/>
                <a:cs typeface="Calibri"/>
                <a:sym typeface="Calibri"/>
              </a:rPr>
              <a:t>；追試</a:t>
            </a:r>
            <a:endParaRPr dirty="0">
              <a:solidFill>
                <a:schemeClr val="bg1">
                  <a:lumMod val="50000"/>
                </a:schemeClr>
              </a:solidFill>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HFA10-2とOCTから求めるRGC数</a:t>
            </a:r>
            <a:r>
              <a:rPr lang="ja-JP" altLang="en-US" sz="2800" b="0" i="0" u="none" strike="noStrike" cap="none">
                <a:solidFill>
                  <a:schemeClr val="tx1"/>
                </a:solidFill>
                <a:latin typeface="Calibri"/>
                <a:ea typeface="Calibri"/>
                <a:cs typeface="Calibri"/>
                <a:sym typeface="Calibri"/>
              </a:rPr>
              <a:t>；黄斑部</a:t>
            </a:r>
            <a:endParaRPr dirty="0">
              <a:solidFill>
                <a:schemeClr val="tx1"/>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tx1"/>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①</a:t>
            </a:r>
            <a:endParaRPr dirty="0">
              <a:solidFill>
                <a:schemeClr val="bg1">
                  <a:lumMod val="50000"/>
                </a:schemeClr>
              </a:solidFill>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②</a:t>
            </a:r>
            <a:endParaRPr dirty="0">
              <a:solidFill>
                <a:schemeClr val="tx1"/>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正常視覚者のHFA10-2とOCT</a:t>
            </a:r>
            <a:r>
              <a:rPr lang="ja-JP" altLang="en-US" sz="2800" b="0" i="0" u="none" strike="noStrike" cap="none">
                <a:solidFill>
                  <a:schemeClr val="bg1">
                    <a:lumMod val="50000"/>
                  </a:schemeClr>
                </a:solidFill>
                <a:latin typeface="Calibri"/>
                <a:ea typeface="Calibri"/>
                <a:cs typeface="Calibri"/>
                <a:sym typeface="Calibri"/>
              </a:rPr>
              <a:t>の</a:t>
            </a:r>
            <a:r>
              <a:rPr lang="ja-JP" sz="2800" b="0" i="0" u="none" strike="noStrike" cap="none">
                <a:solidFill>
                  <a:schemeClr val="bg1">
                    <a:lumMod val="50000"/>
                  </a:schemeClr>
                </a:solidFill>
                <a:latin typeface="Calibri"/>
                <a:ea typeface="Calibri"/>
                <a:cs typeface="Calibri"/>
                <a:sym typeface="Calibri"/>
              </a:rPr>
              <a:t>RGC数</a:t>
            </a:r>
            <a:r>
              <a:rPr lang="ja-JP" altLang="en-US" sz="2800" b="0" i="0" u="none" strike="noStrike" cap="none">
                <a:solidFill>
                  <a:schemeClr val="bg1">
                    <a:lumMod val="50000"/>
                  </a:schemeClr>
                </a:solidFill>
                <a:latin typeface="Calibri"/>
                <a:ea typeface="Calibri"/>
                <a:cs typeface="Calibri"/>
                <a:sym typeface="Calibri"/>
              </a:rPr>
              <a:t>；考察</a:t>
            </a:r>
            <a:endParaRPr dirty="0">
              <a:solidFill>
                <a:schemeClr val="bg1">
                  <a:lumMod val="50000"/>
                </a:schemeClr>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③</a:t>
            </a:r>
            <a:endParaRPr>
              <a:solidFill>
                <a:schemeClr val="bg1">
                  <a:lumMod val="50000"/>
                </a:schemeClr>
              </a:solidFill>
            </a:endParaRPr>
          </a:p>
        </p:txBody>
      </p:sp>
    </p:spTree>
    <p:extLst>
      <p:ext uri="{BB962C8B-B14F-4D97-AF65-F5344CB8AC3E}">
        <p14:creationId xmlns:p14="http://schemas.microsoft.com/office/powerpoint/2010/main" val="3155229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Structure-Function models</a:t>
            </a:r>
            <a:br>
              <a:rPr lang="ja-JP" sz="4400" b="0" i="0" u="none" strike="noStrike" cap="none">
                <a:solidFill>
                  <a:schemeClr val="dk1"/>
                </a:solidFill>
                <a:latin typeface="Calibri"/>
                <a:ea typeface="Calibri"/>
                <a:cs typeface="Calibri"/>
                <a:sym typeface="Calibri"/>
              </a:rPr>
            </a:br>
            <a:r>
              <a:rPr lang="en-US" altLang="ja-JP" dirty="0"/>
              <a:t>with </a:t>
            </a:r>
            <a:r>
              <a:rPr lang="ja-JP" sz="4400" b="0" i="0" u="none" strike="noStrike" cap="none">
                <a:solidFill>
                  <a:schemeClr val="dk1"/>
                </a:solidFill>
                <a:latin typeface="Calibri"/>
                <a:ea typeface="Calibri"/>
                <a:cs typeface="Calibri"/>
                <a:sym typeface="Calibri"/>
              </a:rPr>
              <a:t>6 degree grid (30, 24-2)</a:t>
            </a:r>
            <a:endParaRPr dirty="0"/>
          </a:p>
        </p:txBody>
      </p:sp>
      <p:pic>
        <p:nvPicPr>
          <p:cNvPr id="424" name="Google Shape;424;p48"/>
          <p:cNvPicPr preferRelativeResize="0"/>
          <p:nvPr/>
        </p:nvPicPr>
        <p:blipFill rotWithShape="1">
          <a:blip r:embed="rId3">
            <a:alphaModFix/>
          </a:blip>
          <a:srcRect/>
          <a:stretch/>
        </p:blipFill>
        <p:spPr>
          <a:xfrm>
            <a:off x="809006" y="2156582"/>
            <a:ext cx="7383114" cy="2945505"/>
          </a:xfrm>
          <a:prstGeom prst="rect">
            <a:avLst/>
          </a:prstGeom>
          <a:noFill/>
          <a:ln>
            <a:noFill/>
          </a:ln>
        </p:spPr>
      </p:pic>
      <p:sp>
        <p:nvSpPr>
          <p:cNvPr id="425" name="Google Shape;425;p48"/>
          <p:cNvSpPr txBox="1"/>
          <p:nvPr/>
        </p:nvSpPr>
        <p:spPr>
          <a:xfrm>
            <a:off x="1614489" y="5310553"/>
            <a:ext cx="5730104" cy="8489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ja-JP" sz="2400" b="0" i="0" u="none" strike="noStrike" cap="none">
                <a:solidFill>
                  <a:srgbClr val="FF0000"/>
                </a:solidFill>
                <a:latin typeface="Calibri"/>
                <a:ea typeface="Calibri"/>
                <a:cs typeface="Calibri"/>
                <a:sym typeface="Calibri"/>
              </a:rPr>
              <a:t>Humphrey視野10-2(HFA10-2)による視神経乳頭マップは</a:t>
            </a:r>
            <a:r>
              <a:rPr lang="ja-JP" altLang="en-US" sz="2400" b="0" i="0" u="none" strike="noStrike" cap="none">
                <a:solidFill>
                  <a:srgbClr val="FF0000"/>
                </a:solidFill>
                <a:latin typeface="Calibri"/>
                <a:ea typeface="Calibri"/>
                <a:cs typeface="Calibri"/>
                <a:sym typeface="Calibri"/>
              </a:rPr>
              <a:t>報告が少</a:t>
            </a:r>
            <a:r>
              <a:rPr lang="ja-JP" sz="2400" b="0" i="0" u="none" strike="noStrike" cap="none">
                <a:solidFill>
                  <a:srgbClr val="FF0000"/>
                </a:solidFill>
                <a:latin typeface="Calibri"/>
                <a:ea typeface="Calibri"/>
                <a:cs typeface="Calibri"/>
                <a:sym typeface="Calibri"/>
              </a:rPr>
              <a:t>ない</a:t>
            </a:r>
            <a:r>
              <a:rPr lang="ja-JP" altLang="en-US" sz="2400" b="0" i="0" u="none" strike="noStrike" cap="none">
                <a:solidFill>
                  <a:srgbClr val="FF0000"/>
                </a:solidFill>
                <a:latin typeface="Calibri"/>
                <a:ea typeface="Calibri"/>
                <a:cs typeface="Calibri"/>
                <a:sym typeface="Calibri"/>
              </a:rPr>
              <a:t>（ない）</a:t>
            </a:r>
            <a:endParaRPr dirty="0"/>
          </a:p>
        </p:txBody>
      </p:sp>
    </p:spTree>
    <p:extLst>
      <p:ext uri="{BB962C8B-B14F-4D97-AF65-F5344CB8AC3E}">
        <p14:creationId xmlns:p14="http://schemas.microsoft.com/office/powerpoint/2010/main" val="161463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緑内障は，視神経と視野に特徴的変化を有し，通常，眼圧を十分に下降させることにより視神経障害を改善もしくは抑制しうる眼の機能的構造的異常を特徴とする疾患である．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Tree>
    <p:extLst>
      <p:ext uri="{BB962C8B-B14F-4D97-AF65-F5344CB8AC3E}">
        <p14:creationId xmlns:p14="http://schemas.microsoft.com/office/powerpoint/2010/main" val="133945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p:nvPr/>
        </p:nvSpPr>
        <p:spPr>
          <a:xfrm>
            <a:off x="827584" y="1836731"/>
            <a:ext cx="8208912" cy="2155448"/>
          </a:xfrm>
          <a:prstGeom prst="rect">
            <a:avLst/>
          </a:prstGeom>
          <a:noFill/>
          <a:ln>
            <a:noFill/>
          </a:ln>
        </p:spPr>
        <p:txBody>
          <a:bodyPr spcFirstLastPara="1" wrap="square" lIns="68550" tIns="34275" rIns="68550" bIns="34275" anchor="t" anchorCtr="0">
            <a:noAutofit/>
          </a:bodyPr>
          <a:lstStyle/>
          <a:p>
            <a:pPr marL="0" marR="0" lvl="0" indent="0" algn="l" rtl="0">
              <a:lnSpc>
                <a:spcPct val="2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広義POAG+PPG患者　131症例、628眼</a:t>
            </a:r>
            <a:r>
              <a:rPr lang="ja-JP" sz="1800" b="0" i="0" u="none" strike="noStrike" cap="none">
                <a:solidFill>
                  <a:schemeClr val="dk1"/>
                </a:solidFill>
                <a:latin typeface="Calibri"/>
                <a:ea typeface="Calibri"/>
                <a:cs typeface="Calibri"/>
                <a:sym typeface="Calibri"/>
              </a:rPr>
              <a:t>（同一症例、左右も1眼）</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2009年9月から2017年6月　東京慈恵会医科大学緑内障外来</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HFA10-2とOCTを同日に測定</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HFA10-2の信頼性指標とOCT基準を満たす*</a:t>
            </a:r>
            <a:endParaRPr/>
          </a:p>
        </p:txBody>
      </p:sp>
      <p:sp>
        <p:nvSpPr>
          <p:cNvPr id="440" name="Google Shape;440;p50"/>
          <p:cNvSpPr txBox="1"/>
          <p:nvPr/>
        </p:nvSpPr>
        <p:spPr>
          <a:xfrm>
            <a:off x="994848" y="4922322"/>
            <a:ext cx="7240796"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OCT (image quality 5/10 以上、複数回撮像のうち最良の画像を選択)</a:t>
            </a:r>
            <a:endParaRPr/>
          </a:p>
        </p:txBody>
      </p:sp>
      <p:sp>
        <p:nvSpPr>
          <p:cNvPr id="441" name="Google Shape;441;p50"/>
          <p:cNvSpPr txBox="1">
            <a:spLocks noGrp="1"/>
          </p:cNvSpPr>
          <p:nvPr>
            <p:ph type="title"/>
          </p:nvPr>
        </p:nvSpPr>
        <p:spPr>
          <a:xfrm>
            <a:off x="1614488" y="296664"/>
            <a:ext cx="6001516" cy="94585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15234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47" name="Google Shape;447;p51"/>
          <p:cNvGraphicFramePr/>
          <p:nvPr/>
        </p:nvGraphicFramePr>
        <p:xfrm>
          <a:off x="546099" y="1487607"/>
          <a:ext cx="7975625" cy="4338750"/>
        </p:xfrm>
        <a:graphic>
          <a:graphicData uri="http://schemas.openxmlformats.org/drawingml/2006/table">
            <a:tbl>
              <a:tblPr>
                <a:noFill/>
              </a:tblPr>
              <a:tblGrid>
                <a:gridCol w="1768975">
                  <a:extLst>
                    <a:ext uri="{9D8B030D-6E8A-4147-A177-3AD203B41FA5}">
                      <a16:colId xmlns:a16="http://schemas.microsoft.com/office/drawing/2014/main" val="20000"/>
                    </a:ext>
                  </a:extLst>
                </a:gridCol>
                <a:gridCol w="1532900">
                  <a:extLst>
                    <a:ext uri="{9D8B030D-6E8A-4147-A177-3AD203B41FA5}">
                      <a16:colId xmlns:a16="http://schemas.microsoft.com/office/drawing/2014/main" val="20001"/>
                    </a:ext>
                  </a:extLst>
                </a:gridCol>
                <a:gridCol w="1582250">
                  <a:extLst>
                    <a:ext uri="{9D8B030D-6E8A-4147-A177-3AD203B41FA5}">
                      <a16:colId xmlns:a16="http://schemas.microsoft.com/office/drawing/2014/main" val="20002"/>
                    </a:ext>
                  </a:extLst>
                </a:gridCol>
                <a:gridCol w="1484900">
                  <a:extLst>
                    <a:ext uri="{9D8B030D-6E8A-4147-A177-3AD203B41FA5}">
                      <a16:colId xmlns:a16="http://schemas.microsoft.com/office/drawing/2014/main" val="20003"/>
                    </a:ext>
                  </a:extLst>
                </a:gridCol>
                <a:gridCol w="1606600">
                  <a:extLst>
                    <a:ext uri="{9D8B030D-6E8A-4147-A177-3AD203B41FA5}">
                      <a16:colId xmlns:a16="http://schemas.microsoft.com/office/drawing/2014/main" val="20004"/>
                    </a:ext>
                  </a:extLst>
                </a:gridCol>
              </a:tblGrid>
              <a:tr h="1045125">
                <a:tc>
                  <a:txBody>
                    <a:bodyPr/>
                    <a:lstStyle/>
                    <a:p>
                      <a:pPr marL="0" marR="0" lvl="0" indent="0" algn="ctr" rtl="0">
                        <a:lnSpc>
                          <a:spcPct val="100000"/>
                        </a:lnSpc>
                        <a:spcBef>
                          <a:spcPts val="0"/>
                        </a:spcBef>
                        <a:spcAft>
                          <a:spcPts val="0"/>
                        </a:spcAft>
                        <a:buClr>
                          <a:schemeClr val="dk1"/>
                        </a:buClr>
                        <a:buFont typeface="Calibri"/>
                        <a:buNone/>
                      </a:pPr>
                      <a:r>
                        <a:rPr lang="ja-JP" sz="1600" u="none" strike="noStrike" cap="none">
                          <a:latin typeface="Calibri"/>
                          <a:ea typeface="Calibri"/>
                          <a:cs typeface="Calibri"/>
                          <a:sym typeface="Calibri"/>
                        </a:rPr>
                        <a:t>N＝眼数</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POAG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258</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NTG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356</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PPG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14</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All</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628</a:t>
                      </a:r>
                      <a:endParaRPr/>
                    </a:p>
                  </a:txBody>
                  <a:tcPr marL="51425" marR="51425" marT="68575" marB="68575" anchor="ctr"/>
                </a:tc>
                <a:extLst>
                  <a:ext uri="{0D108BD9-81ED-4DB2-BD59-A6C34878D82A}">
                    <a16:rowId xmlns:a16="http://schemas.microsoft.com/office/drawing/2014/main" val="10000"/>
                  </a:ext>
                </a:extLst>
              </a:tr>
              <a:tr h="87592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平均年齢(歳)</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58.1±9.0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56.4±9.2</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47.6±4.5</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Arial"/>
                        <a:buNone/>
                      </a:pPr>
                      <a:r>
                        <a:rPr lang="ja-JP" sz="1900" b="1" u="none" strike="noStrike" cap="none">
                          <a:solidFill>
                            <a:schemeClr val="dk1"/>
                          </a:solidFill>
                          <a:latin typeface="Calibri"/>
                          <a:ea typeface="Calibri"/>
                          <a:cs typeface="Calibri"/>
                          <a:sym typeface="Calibri"/>
                        </a:rPr>
                        <a:t>56.9±9.2</a:t>
                      </a:r>
                      <a:endParaRPr/>
                    </a:p>
                  </a:txBody>
                  <a:tcPr marL="44525" marR="44525" marT="59350" marB="59350" anchor="ctr"/>
                </a:tc>
                <a:extLst>
                  <a:ext uri="{0D108BD9-81ED-4DB2-BD59-A6C34878D82A}">
                    <a16:rowId xmlns:a16="http://schemas.microsoft.com/office/drawing/2014/main" val="10001"/>
                  </a:ext>
                </a:extLst>
              </a:tr>
              <a:tr h="850225">
                <a:tc>
                  <a:txBody>
                    <a:bodyPr/>
                    <a:lstStyle/>
                    <a:p>
                      <a:pPr marL="0" marR="0" lvl="0" indent="0" algn="ctr" rtl="0">
                        <a:lnSpc>
                          <a:spcPct val="100000"/>
                        </a:lnSpc>
                        <a:spcBef>
                          <a:spcPts val="0"/>
                        </a:spcBef>
                        <a:spcAft>
                          <a:spcPts val="0"/>
                        </a:spcAft>
                        <a:buClr>
                          <a:schemeClr val="dk1"/>
                        </a:buClr>
                        <a:buFont typeface="Arial"/>
                        <a:buNone/>
                      </a:pPr>
                      <a:r>
                        <a:rPr lang="ja-JP" sz="1600" b="1" i="0" u="none" strike="noStrike" cap="none">
                          <a:solidFill>
                            <a:schemeClr val="dk1"/>
                          </a:solidFill>
                          <a:latin typeface="Arial"/>
                          <a:ea typeface="Arial"/>
                          <a:cs typeface="Arial"/>
                          <a:sym typeface="Arial"/>
                        </a:rPr>
                        <a:t>平均等価球面度数(D)</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-5.62±4.1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-4.94±3.3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-5.40±0.3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-5.23±3.6</a:t>
                      </a:r>
                      <a:endParaRPr/>
                    </a:p>
                  </a:txBody>
                  <a:tcPr marL="44525" marR="44525" marT="59350" marB="59350" anchor="ctr"/>
                </a:tc>
                <a:extLst>
                  <a:ext uri="{0D108BD9-81ED-4DB2-BD59-A6C34878D82A}">
                    <a16:rowId xmlns:a16="http://schemas.microsoft.com/office/drawing/2014/main" val="10002"/>
                  </a:ext>
                </a:extLst>
              </a:tr>
              <a:tr h="79687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性別(F:M)</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98:160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118:238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14:0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230:398</a:t>
                      </a:r>
                      <a:endParaRPr/>
                    </a:p>
                  </a:txBody>
                  <a:tcPr marL="51425" marR="51425" marT="68575" marB="68575" anchor="ctr"/>
                </a:tc>
                <a:extLst>
                  <a:ext uri="{0D108BD9-81ED-4DB2-BD59-A6C34878D82A}">
                    <a16:rowId xmlns:a16="http://schemas.microsoft.com/office/drawing/2014/main" val="10003"/>
                  </a:ext>
                </a:extLst>
              </a:tr>
              <a:tr h="770600">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MD(dB)</a:t>
                      </a:r>
                      <a:endParaRPr/>
                    </a:p>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10-2</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-13.4±11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-7.30±8.1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  0.25±0.8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-9.62±9.7</a:t>
                      </a:r>
                      <a:endParaRPr/>
                    </a:p>
                  </a:txBody>
                  <a:tcPr marL="44525" marR="44525" marT="59350" marB="59350" anchor="ctr"/>
                </a:tc>
                <a:extLst>
                  <a:ext uri="{0D108BD9-81ED-4DB2-BD59-A6C34878D82A}">
                    <a16:rowId xmlns:a16="http://schemas.microsoft.com/office/drawing/2014/main" val="10004"/>
                  </a:ext>
                </a:extLst>
              </a:tr>
            </a:tbl>
          </a:graphicData>
        </a:graphic>
      </p:graphicFrame>
      <p:sp>
        <p:nvSpPr>
          <p:cNvPr id="448" name="Google Shape;448;p51"/>
          <p:cNvSpPr txBox="1"/>
          <p:nvPr/>
        </p:nvSpPr>
        <p:spPr>
          <a:xfrm>
            <a:off x="5811257" y="6084808"/>
            <a:ext cx="1885950" cy="388800"/>
          </a:xfrm>
          <a:prstGeom prst="rect">
            <a:avLst/>
          </a:prstGeom>
          <a:noFill/>
          <a:ln>
            <a:noFill/>
          </a:ln>
        </p:spPr>
        <p:txBody>
          <a:bodyPr spcFirstLastPara="1" wrap="square" lIns="68550" tIns="68550" rIns="68550" bIns="68550" anchor="t" anchorCtr="0">
            <a:noAutofit/>
          </a:bodyPr>
          <a:lstStyle/>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Mean +/- SD</a:t>
            </a:r>
            <a:endParaRPr/>
          </a:p>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One-way ANOVA</a:t>
            </a:r>
            <a:endParaRPr/>
          </a:p>
          <a:p>
            <a:pPr marL="0" marR="0" lvl="0" indent="0" algn="r"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X2 test</a:t>
            </a:r>
            <a:endParaRPr/>
          </a:p>
          <a:p>
            <a:pPr marL="0" marR="0" lvl="0" indent="0" algn="r" rtl="0">
              <a:lnSpc>
                <a:spcPct val="10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
        <p:nvSpPr>
          <p:cNvPr id="449" name="Google Shape;449;p51"/>
          <p:cNvSpPr txBox="1">
            <a:spLocks noGrp="1"/>
          </p:cNvSpPr>
          <p:nvPr>
            <p:ph type="title"/>
          </p:nvPr>
        </p:nvSpPr>
        <p:spPr>
          <a:xfrm>
            <a:off x="1614489" y="365128"/>
            <a:ext cx="5915025" cy="83587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450" name="Google Shape;450;p51"/>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4211985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1614489" y="365129"/>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RGC_HFA</a:t>
            </a:r>
            <a:endParaRPr/>
          </a:p>
        </p:txBody>
      </p:sp>
      <p:sp>
        <p:nvSpPr>
          <p:cNvPr id="457" name="Google Shape;457;p52"/>
          <p:cNvSpPr/>
          <p:nvPr/>
        </p:nvSpPr>
        <p:spPr>
          <a:xfrm>
            <a:off x="3491880" y="5957223"/>
            <a:ext cx="5256583"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RS, et al, Prog Retin Eye Res. 2010</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p:txBody>
      </p:sp>
      <p:sp>
        <p:nvSpPr>
          <p:cNvPr id="458" name="Google Shape;458;p52"/>
          <p:cNvSpPr txBox="1"/>
          <p:nvPr/>
        </p:nvSpPr>
        <p:spPr>
          <a:xfrm>
            <a:off x="2267744" y="2330435"/>
            <a:ext cx="5112567" cy="1709184"/>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m=[0.054*(ec*1.32)]+0.9</a:t>
            </a:r>
            <a:endParaRPr dirty="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b=[-1.5*(ec*1.32)]-14.8</a:t>
            </a:r>
            <a:endParaRPr dirty="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gc={[(s-1)-b]/m}+4.7</a:t>
            </a:r>
            <a:endParaRPr dirty="0"/>
          </a:p>
          <a:p>
            <a:pPr marL="0" marR="0" lvl="0" indent="0" algn="ctr"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RGC_HFA </a:t>
            </a:r>
            <a:r>
              <a:rPr lang="ja-JP" sz="2400" b="0" i="0" u="none" strike="noStrike" cap="none">
                <a:solidFill>
                  <a:schemeClr val="dk1"/>
                </a:solidFill>
                <a:latin typeface="Calibri"/>
                <a:ea typeface="Calibri"/>
                <a:cs typeface="Calibri"/>
                <a:sym typeface="Calibri"/>
              </a:rPr>
              <a:t>=[∑10^(gc*0.1)]</a:t>
            </a:r>
            <a:r>
              <a:rPr lang="ja-JP" sz="3200" b="0" i="0" u="none" strike="noStrike" cap="none">
                <a:solidFill>
                  <a:srgbClr val="FF0000"/>
                </a:solidFill>
                <a:latin typeface="Calibri"/>
                <a:ea typeface="Calibri"/>
                <a:cs typeface="Calibri"/>
                <a:sym typeface="Calibri"/>
              </a:rPr>
              <a:t>/9</a:t>
            </a:r>
            <a:endParaRPr dirty="0"/>
          </a:p>
        </p:txBody>
      </p:sp>
      <p:sp>
        <p:nvSpPr>
          <p:cNvPr id="459" name="Google Shape;459;p52"/>
          <p:cNvSpPr/>
          <p:nvPr/>
        </p:nvSpPr>
        <p:spPr>
          <a:xfrm>
            <a:off x="5364088" y="4221088"/>
            <a:ext cx="2640358" cy="923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ganglion cell quantity (gc)</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visual field sensitivity (s)</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eccentricity (ec)</a:t>
            </a:r>
            <a:endParaRPr/>
          </a:p>
        </p:txBody>
      </p:sp>
      <p:sp>
        <p:nvSpPr>
          <p:cNvPr id="7" name="テキスト ボックス 6">
            <a:extLst>
              <a:ext uri="{FF2B5EF4-FFF2-40B4-BE49-F238E27FC236}">
                <a16:creationId xmlns:a16="http://schemas.microsoft.com/office/drawing/2014/main" id="{3487BD23-B65A-6949-8EE7-9DD4AE200141}"/>
              </a:ext>
            </a:extLst>
          </p:cNvPr>
          <p:cNvSpPr txBox="1"/>
          <p:nvPr/>
        </p:nvSpPr>
        <p:spPr>
          <a:xfrm>
            <a:off x="1046846" y="5289211"/>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6</a:t>
            </a:r>
            <a:r>
              <a:rPr kumimoji="1" lang="ja-JP" altLang="en-US" sz="2800"/>
              <a:t>度間隔（</a:t>
            </a:r>
            <a:r>
              <a:rPr kumimoji="1" lang="en-US" altLang="ja-JP" sz="2800" dirty="0"/>
              <a:t>36</a:t>
            </a:r>
            <a:r>
              <a:rPr kumimoji="1" lang="ja-JP" altLang="en-US" sz="2800"/>
              <a:t>度平方）　→　</a:t>
            </a:r>
            <a:r>
              <a:rPr kumimoji="1" lang="en-US" altLang="ja-JP" sz="2800" dirty="0"/>
              <a:t>2</a:t>
            </a:r>
            <a:r>
              <a:rPr kumimoji="1" lang="ja-JP" altLang="en-US" sz="2800"/>
              <a:t>度間隔（</a:t>
            </a:r>
            <a:r>
              <a:rPr kumimoji="1" lang="en-US" altLang="ja-JP" sz="2800" dirty="0"/>
              <a:t>4</a:t>
            </a:r>
            <a:r>
              <a:rPr kumimoji="1" lang="ja-JP" altLang="en-US" sz="2800"/>
              <a:t>度平方）</a:t>
            </a:r>
          </a:p>
        </p:txBody>
      </p:sp>
    </p:spTree>
    <p:extLst>
      <p:ext uri="{BB962C8B-B14F-4D97-AF65-F5344CB8AC3E}">
        <p14:creationId xmlns:p14="http://schemas.microsoft.com/office/powerpoint/2010/main" val="35401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p:nvPr/>
        </p:nvSpPr>
        <p:spPr>
          <a:xfrm>
            <a:off x="2105504" y="2047004"/>
            <a:ext cx="5346816" cy="1828203"/>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d = (−0.007*age) + 1.4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c = (−</a:t>
            </a:r>
            <a:r>
              <a:rPr lang="ja-JP" sz="2100" b="0" i="0" u="none" strike="noStrike" cap="none">
                <a:solidFill>
                  <a:schemeClr val="dk1"/>
                </a:solidFill>
                <a:latin typeface="Calibri"/>
                <a:ea typeface="Calibri"/>
                <a:cs typeface="Calibri"/>
                <a:sym typeface="Calibri"/>
              </a:rPr>
              <a:t>0.26*MD</a:t>
            </a:r>
            <a:r>
              <a:rPr lang="ja-JP" sz="2100" b="0" i="0" u="none" strike="noStrike" cap="none">
                <a:solidFill>
                  <a:srgbClr val="000000"/>
                </a:solidFill>
                <a:latin typeface="Calibri"/>
                <a:ea typeface="Calibri"/>
                <a:cs typeface="Calibri"/>
                <a:sym typeface="Calibri"/>
              </a:rPr>
              <a:t>) + 0.12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a = </a:t>
            </a:r>
            <a:r>
              <a:rPr lang="ja-JP" sz="2100" b="0" i="0" u="none" strike="noStrike" cap="none">
                <a:solidFill>
                  <a:schemeClr val="dk1"/>
                </a:solidFill>
                <a:latin typeface="Calibri"/>
                <a:ea typeface="Calibri"/>
                <a:cs typeface="Calibri"/>
                <a:sym typeface="Calibri"/>
              </a:rPr>
              <a:t>ave cpRNFLT</a:t>
            </a:r>
            <a:r>
              <a:rPr lang="ja-JP" sz="2100" b="0" i="0" u="none" strike="noStrike" cap="none">
                <a:solidFill>
                  <a:srgbClr val="000000"/>
                </a:solidFill>
                <a:latin typeface="Calibri"/>
                <a:ea typeface="Calibri"/>
                <a:cs typeface="Calibri"/>
                <a:sym typeface="Calibri"/>
              </a:rPr>
              <a:t>*</a:t>
            </a:r>
            <a:r>
              <a:rPr lang="ja-JP" sz="2100" b="0" i="0" u="none" strike="noStrike" cap="none">
                <a:solidFill>
                  <a:srgbClr val="FF0000"/>
                </a:solidFill>
                <a:latin typeface="Calibri"/>
                <a:ea typeface="Calibri"/>
                <a:cs typeface="Calibri"/>
                <a:sym typeface="Calibri"/>
              </a:rPr>
              <a:t>θ/360</a:t>
            </a:r>
            <a:r>
              <a:rPr lang="ja-JP" sz="2100" b="0" i="0" u="none" strike="noStrike" cap="none">
                <a:solidFill>
                  <a:srgbClr val="000000"/>
                </a:solidFill>
                <a:latin typeface="Calibri"/>
                <a:ea typeface="Calibri"/>
                <a:cs typeface="Calibri"/>
                <a:sym typeface="Calibri"/>
              </a:rPr>
              <a:t>*10870*d </a:t>
            </a:r>
            <a:endParaRPr/>
          </a:p>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RGC_OCT= 10^[(log(a)*10 −c)*0.1]</a:t>
            </a:r>
            <a:endParaRPr/>
          </a:p>
        </p:txBody>
      </p:sp>
      <p:sp>
        <p:nvSpPr>
          <p:cNvPr id="466" name="Google Shape;466;p53"/>
          <p:cNvSpPr/>
          <p:nvPr/>
        </p:nvSpPr>
        <p:spPr>
          <a:xfrm>
            <a:off x="3001410" y="6141869"/>
            <a:ext cx="5856542"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en-US" altLang="ja-JP" sz="1800" b="0" i="0" u="none" strike="noStrike" cap="none" dirty="0">
                <a:solidFill>
                  <a:schemeClr val="dk1"/>
                </a:solidFill>
                <a:latin typeface="Calibri"/>
                <a:ea typeface="Calibri"/>
                <a:cs typeface="Calibri"/>
                <a:sym typeface="Calibri"/>
              </a:rPr>
              <a:t>24−2</a:t>
            </a:r>
            <a:r>
              <a:rPr lang="ja-JP" altLang="en-US" sz="1800" b="0" i="0" u="none" strike="noStrike" cap="none">
                <a:solidFill>
                  <a:schemeClr val="dk1"/>
                </a:solidFill>
                <a:latin typeface="Calibri"/>
                <a:ea typeface="Calibri"/>
                <a:cs typeface="Calibri"/>
                <a:sym typeface="Calibri"/>
              </a:rPr>
              <a:t>の中心</a:t>
            </a:r>
            <a:r>
              <a:rPr lang="en-US" altLang="ja-JP" sz="1800" b="0" i="0" u="none" strike="noStrike" cap="none" dirty="0">
                <a:solidFill>
                  <a:schemeClr val="dk1"/>
                </a:solidFill>
                <a:latin typeface="Calibri"/>
                <a:ea typeface="Calibri"/>
                <a:cs typeface="Calibri"/>
                <a:sym typeface="Calibri"/>
              </a:rPr>
              <a:t>12</a:t>
            </a:r>
            <a:r>
              <a:rPr lang="ja-JP" altLang="en-US" sz="1800" b="0" i="0" u="none" strike="noStrike" cap="none">
                <a:solidFill>
                  <a:schemeClr val="dk1"/>
                </a:solidFill>
                <a:latin typeface="Calibri"/>
                <a:ea typeface="Calibri"/>
                <a:cs typeface="Calibri"/>
                <a:sym typeface="Calibri"/>
              </a:rPr>
              <a:t>点を利用　</a:t>
            </a:r>
            <a:r>
              <a:rPr lang="ja-JP" sz="1800" b="0" i="0" u="none" strike="noStrike" cap="none">
                <a:solidFill>
                  <a:schemeClr val="dk1"/>
                </a:solidFill>
                <a:latin typeface="Calibri"/>
                <a:ea typeface="Calibri"/>
                <a:cs typeface="Calibri"/>
                <a:sym typeface="Calibri"/>
              </a:rPr>
              <a:t>Zhang C. Ophthalmology 2014</a:t>
            </a:r>
            <a:endParaRPr dirty="0"/>
          </a:p>
        </p:txBody>
      </p:sp>
      <p:sp>
        <p:nvSpPr>
          <p:cNvPr id="467" name="Google Shape;467;p53"/>
          <p:cNvSpPr/>
          <p:nvPr/>
        </p:nvSpPr>
        <p:spPr>
          <a:xfrm>
            <a:off x="3249801" y="3852921"/>
            <a:ext cx="34290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br>
              <a:rPr lang="ja-JP"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grpSp>
        <p:nvGrpSpPr>
          <p:cNvPr id="468" name="Google Shape;468;p53"/>
          <p:cNvGrpSpPr/>
          <p:nvPr/>
        </p:nvGrpSpPr>
        <p:grpSpPr>
          <a:xfrm>
            <a:off x="2379476" y="4343778"/>
            <a:ext cx="2399436" cy="1553413"/>
            <a:chOff x="3456056" y="4074068"/>
            <a:chExt cx="2312069" cy="1553413"/>
          </a:xfrm>
        </p:grpSpPr>
        <p:sp>
          <p:nvSpPr>
            <p:cNvPr id="469" name="Google Shape;469;p53"/>
            <p:cNvSpPr txBox="1"/>
            <p:nvPr/>
          </p:nvSpPr>
          <p:spPr>
            <a:xfrm>
              <a:off x="4158001" y="4074068"/>
              <a:ext cx="88197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grpSp>
          <p:nvGrpSpPr>
            <p:cNvPr id="470" name="Google Shape;470;p53"/>
            <p:cNvGrpSpPr/>
            <p:nvPr/>
          </p:nvGrpSpPr>
          <p:grpSpPr>
            <a:xfrm>
              <a:off x="3456056" y="4736573"/>
              <a:ext cx="535724" cy="890908"/>
              <a:chOff x="4331126" y="4470853"/>
              <a:chExt cx="535724" cy="890908"/>
            </a:xfrm>
          </p:grpSpPr>
          <p:sp>
            <p:nvSpPr>
              <p:cNvPr id="471" name="Google Shape;471;p53"/>
              <p:cNvSpPr/>
              <p:nvPr/>
            </p:nvSpPr>
            <p:spPr>
              <a:xfrm>
                <a:off x="4350811" y="4470853"/>
                <a:ext cx="500295" cy="544423"/>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53"/>
              <p:cNvSpPr txBox="1"/>
              <p:nvPr/>
            </p:nvSpPr>
            <p:spPr>
              <a:xfrm>
                <a:off x="4331126" y="499242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grpSp>
        <p:grpSp>
          <p:nvGrpSpPr>
            <p:cNvPr id="473" name="Google Shape;473;p53"/>
            <p:cNvGrpSpPr/>
            <p:nvPr/>
          </p:nvGrpSpPr>
          <p:grpSpPr>
            <a:xfrm>
              <a:off x="5232401" y="4703311"/>
              <a:ext cx="535724" cy="924170"/>
              <a:chOff x="4331126" y="5472201"/>
              <a:chExt cx="535724" cy="924170"/>
            </a:xfrm>
          </p:grpSpPr>
          <p:grpSp>
            <p:nvGrpSpPr>
              <p:cNvPr id="474" name="Google Shape;474;p53"/>
              <p:cNvGrpSpPr/>
              <p:nvPr/>
            </p:nvGrpSpPr>
            <p:grpSpPr>
              <a:xfrm>
                <a:off x="4346871" y="5472201"/>
                <a:ext cx="504234" cy="548710"/>
                <a:chOff x="6953300" y="3833811"/>
                <a:chExt cx="806400" cy="806400"/>
              </a:xfrm>
            </p:grpSpPr>
            <p:sp>
              <p:nvSpPr>
                <p:cNvPr id="475" name="Google Shape;475;p53"/>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53"/>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77" name="Google Shape;477;p53"/>
              <p:cNvSpPr txBox="1"/>
              <p:nvPr/>
            </p:nvSpPr>
            <p:spPr>
              <a:xfrm>
                <a:off x="4331126" y="602703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grpSp>
      </p:grpSp>
      <p:sp>
        <p:nvSpPr>
          <p:cNvPr id="478" name="Google Shape;478;p53"/>
          <p:cNvSpPr/>
          <p:nvPr/>
        </p:nvSpPr>
        <p:spPr>
          <a:xfrm>
            <a:off x="5124586" y="5093828"/>
            <a:ext cx="383990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1800" b="0" i="0" u="none" strike="noStrike" cap="none">
                <a:solidFill>
                  <a:schemeClr val="dk1"/>
                </a:solidFill>
                <a:latin typeface="Arial"/>
                <a:ea typeface="Arial"/>
                <a:cs typeface="Arial"/>
                <a:sym typeface="Arial"/>
              </a:rPr>
              <a:t>cpRNFLT; 乳頭周囲神経節細胞層厚</a:t>
            </a:r>
            <a:endParaRPr/>
          </a:p>
        </p:txBody>
      </p:sp>
      <p:sp>
        <p:nvSpPr>
          <p:cNvPr id="479" name="Google Shape;479;p53"/>
          <p:cNvSpPr txBox="1"/>
          <p:nvPr/>
        </p:nvSpPr>
        <p:spPr>
          <a:xfrm>
            <a:off x="1624900" y="389880"/>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RGC_OCT</a:t>
            </a:r>
            <a:endParaRPr/>
          </a:p>
        </p:txBody>
      </p:sp>
      <p:sp>
        <p:nvSpPr>
          <p:cNvPr id="480" name="Google Shape;480;p53"/>
          <p:cNvSpPr/>
          <p:nvPr/>
        </p:nvSpPr>
        <p:spPr>
          <a:xfrm>
            <a:off x="5399109" y="3882113"/>
            <a:ext cx="370915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Axonal density (d)</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correction factor for the severity(c)</a:t>
            </a:r>
            <a:endParaRPr/>
          </a:p>
        </p:txBody>
      </p:sp>
      <p:sp>
        <p:nvSpPr>
          <p:cNvPr id="2" name="正方形/長方形 1">
            <a:extLst>
              <a:ext uri="{FF2B5EF4-FFF2-40B4-BE49-F238E27FC236}">
                <a16:creationId xmlns:a16="http://schemas.microsoft.com/office/drawing/2014/main" id="{A291452A-19E3-7847-9422-C331C9B15914}"/>
              </a:ext>
            </a:extLst>
          </p:cNvPr>
          <p:cNvSpPr/>
          <p:nvPr/>
        </p:nvSpPr>
        <p:spPr>
          <a:xfrm>
            <a:off x="5808417" y="1595828"/>
            <a:ext cx="2890535" cy="307777"/>
          </a:xfrm>
          <a:prstGeom prst="rect">
            <a:avLst/>
          </a:prstGeom>
        </p:spPr>
        <p:txBody>
          <a:bodyPr wrap="none">
            <a:spAutoFit/>
          </a:bodyPr>
          <a:lstStyle/>
          <a:p>
            <a:pPr lvl="0" algn="r">
              <a:buClr>
                <a:schemeClr val="dk1"/>
              </a:buClr>
            </a:pPr>
            <a:r>
              <a:rPr lang="en-US" altLang="ja-JP" dirty="0">
                <a:solidFill>
                  <a:schemeClr val="dk1"/>
                </a:solidFill>
                <a:latin typeface="Calibri"/>
                <a:ea typeface="Calibri"/>
                <a:cs typeface="Calibri"/>
                <a:sym typeface="Calibri"/>
              </a:rPr>
              <a:t>Medeiros FA.  </a:t>
            </a:r>
            <a:r>
              <a:rPr lang="en-US" altLang="ja-JP" dirty="0" err="1">
                <a:solidFill>
                  <a:schemeClr val="dk1"/>
                </a:solidFill>
                <a:latin typeface="Calibri"/>
                <a:ea typeface="Calibri"/>
                <a:cs typeface="Calibri"/>
                <a:sym typeface="Calibri"/>
              </a:rPr>
              <a:t>ArchOphthalmol</a:t>
            </a:r>
            <a:r>
              <a:rPr lang="en-US" altLang="ja-JP" dirty="0">
                <a:solidFill>
                  <a:schemeClr val="dk1"/>
                </a:solidFill>
                <a:latin typeface="Calibri"/>
                <a:ea typeface="Calibri"/>
                <a:cs typeface="Calibri"/>
                <a:sym typeface="Calibri"/>
              </a:rPr>
              <a:t>. 2012</a:t>
            </a:r>
            <a:endParaRPr lang="en-US" altLang="ja-JP" dirty="0"/>
          </a:p>
        </p:txBody>
      </p:sp>
    </p:spTree>
    <p:extLst>
      <p:ext uri="{BB962C8B-B14F-4D97-AF65-F5344CB8AC3E}">
        <p14:creationId xmlns:p14="http://schemas.microsoft.com/office/powerpoint/2010/main" val="1870655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54"/>
          <p:cNvGrpSpPr/>
          <p:nvPr/>
        </p:nvGrpSpPr>
        <p:grpSpPr>
          <a:xfrm>
            <a:off x="1043608" y="1858296"/>
            <a:ext cx="4912899" cy="4567070"/>
            <a:chOff x="282680" y="1858297"/>
            <a:chExt cx="6135326" cy="4567069"/>
          </a:xfrm>
        </p:grpSpPr>
        <p:pic>
          <p:nvPicPr>
            <p:cNvPr id="487" name="Google Shape;487;p54"/>
            <p:cNvPicPr preferRelativeResize="0"/>
            <p:nvPr/>
          </p:nvPicPr>
          <p:blipFill rotWithShape="1">
            <a:blip r:embed="rId3">
              <a:alphaModFix/>
            </a:blip>
            <a:srcRect/>
            <a:stretch/>
          </p:blipFill>
          <p:spPr>
            <a:xfrm>
              <a:off x="282680" y="1858297"/>
              <a:ext cx="6135326" cy="4567069"/>
            </a:xfrm>
            <a:prstGeom prst="rect">
              <a:avLst/>
            </a:prstGeom>
            <a:noFill/>
            <a:ln>
              <a:noFill/>
            </a:ln>
          </p:spPr>
        </p:pic>
        <p:sp>
          <p:nvSpPr>
            <p:cNvPr id="488" name="Google Shape;488;p54"/>
            <p:cNvSpPr txBox="1"/>
            <p:nvPr/>
          </p:nvSpPr>
          <p:spPr>
            <a:xfrm rot="-5400000">
              <a:off x="-238921" y="3883121"/>
              <a:ext cx="172600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RGC OCT</a:t>
              </a:r>
              <a:endParaRPr/>
            </a:p>
          </p:txBody>
        </p:sp>
      </p:grpSp>
      <p:sp>
        <p:nvSpPr>
          <p:cNvPr id="489" name="Google Shape;489;p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MD10-2 vs RGC_OCT</a:t>
            </a:r>
            <a:endParaRPr/>
          </a:p>
        </p:txBody>
      </p:sp>
      <p:grpSp>
        <p:nvGrpSpPr>
          <p:cNvPr id="490" name="Google Shape;490;p54"/>
          <p:cNvGrpSpPr/>
          <p:nvPr/>
        </p:nvGrpSpPr>
        <p:grpSpPr>
          <a:xfrm>
            <a:off x="5476866" y="2701877"/>
            <a:ext cx="1995403" cy="2774719"/>
            <a:chOff x="6199058" y="2362200"/>
            <a:chExt cx="1992932" cy="2989432"/>
          </a:xfrm>
        </p:grpSpPr>
        <p:sp>
          <p:nvSpPr>
            <p:cNvPr id="491" name="Google Shape;491;p54"/>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492;p54"/>
            <p:cNvGrpSpPr/>
            <p:nvPr/>
          </p:nvGrpSpPr>
          <p:grpSpPr>
            <a:xfrm>
              <a:off x="6953300" y="3833811"/>
              <a:ext cx="806400" cy="806400"/>
              <a:chOff x="6953300" y="3833811"/>
              <a:chExt cx="806400" cy="806400"/>
            </a:xfrm>
          </p:grpSpPr>
          <p:sp>
            <p:nvSpPr>
              <p:cNvPr id="493" name="Google Shape;493;p54"/>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54"/>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95" name="Google Shape;495;p54"/>
            <p:cNvSpPr txBox="1"/>
            <p:nvPr/>
          </p:nvSpPr>
          <p:spPr>
            <a:xfrm>
              <a:off x="6199058" y="3355349"/>
              <a:ext cx="827743" cy="3647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cpRNFL</a:t>
              </a:r>
              <a:endParaRPr/>
            </a:p>
          </p:txBody>
        </p:sp>
        <p:sp>
          <p:nvSpPr>
            <p:cNvPr id="496" name="Google Shape;496;p54"/>
            <p:cNvSpPr txBox="1"/>
            <p:nvPr/>
          </p:nvSpPr>
          <p:spPr>
            <a:xfrm>
              <a:off x="7088636" y="3128723"/>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497" name="Google Shape;497;p54"/>
            <p:cNvSpPr txBox="1"/>
            <p:nvPr/>
          </p:nvSpPr>
          <p:spPr>
            <a:xfrm>
              <a:off x="7088636" y="4649217"/>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498" name="Google Shape;498;p54"/>
            <p:cNvSpPr txBox="1"/>
            <p:nvPr/>
          </p:nvSpPr>
          <p:spPr>
            <a:xfrm>
              <a:off x="6294348" y="5053198"/>
              <a:ext cx="1897642" cy="298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499" name="Google Shape;499;p54"/>
          <p:cNvSpPr txBox="1"/>
          <p:nvPr/>
        </p:nvSpPr>
        <p:spPr>
          <a:xfrm>
            <a:off x="2827794" y="3627572"/>
            <a:ext cx="1384166"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0" name="Google Shape;500;p54"/>
          <p:cNvSpPr txBox="1"/>
          <p:nvPr/>
        </p:nvSpPr>
        <p:spPr>
          <a:xfrm>
            <a:off x="4599384" y="5412536"/>
            <a:ext cx="1357123"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1" name="Google Shape;501;p54"/>
          <p:cNvSpPr txBox="1"/>
          <p:nvPr/>
        </p:nvSpPr>
        <p:spPr>
          <a:xfrm>
            <a:off x="7092280" y="2904875"/>
            <a:ext cx="127292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OCT360</a:t>
            </a:r>
            <a:endParaRPr/>
          </a:p>
        </p:txBody>
      </p:sp>
      <p:sp>
        <p:nvSpPr>
          <p:cNvPr id="502" name="Google Shape;502;p54"/>
          <p:cNvSpPr txBox="1"/>
          <p:nvPr/>
        </p:nvSpPr>
        <p:spPr>
          <a:xfrm>
            <a:off x="7128284" y="4257362"/>
            <a:ext cx="120091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OCT180</a:t>
            </a:r>
            <a:endParaRPr/>
          </a:p>
        </p:txBody>
      </p:sp>
    </p:spTree>
    <p:extLst>
      <p:ext uri="{BB962C8B-B14F-4D97-AF65-F5344CB8AC3E}">
        <p14:creationId xmlns:p14="http://schemas.microsoft.com/office/powerpoint/2010/main" val="1354151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a:spLocks noGrp="1"/>
          </p:cNvSpPr>
          <p:nvPr>
            <p:ph type="title"/>
          </p:nvPr>
        </p:nvSpPr>
        <p:spPr>
          <a:xfrm>
            <a:off x="1614487" y="188667"/>
            <a:ext cx="633353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RGC_HFA vs RGC_OCT</a:t>
            </a:r>
            <a:br>
              <a:rPr lang="ja-JP" sz="4000" b="0" i="0" u="none" strike="noStrike" cap="none">
                <a:solidFill>
                  <a:schemeClr val="dk1"/>
                </a:solidFill>
                <a:latin typeface="Calibri"/>
                <a:ea typeface="Calibri"/>
                <a:cs typeface="Calibri"/>
                <a:sym typeface="Calibri"/>
              </a:rPr>
            </a:br>
            <a:r>
              <a:rPr lang="ja-JP" sz="3200" b="0" i="0" u="none" strike="noStrike" cap="none">
                <a:solidFill>
                  <a:schemeClr val="dk1"/>
                </a:solidFill>
                <a:latin typeface="Calibri"/>
                <a:ea typeface="Calibri"/>
                <a:cs typeface="Calibri"/>
                <a:sym typeface="Calibri"/>
              </a:rPr>
              <a:t>360 &amp;180 degree</a:t>
            </a:r>
            <a:endParaRPr/>
          </a:p>
        </p:txBody>
      </p:sp>
      <p:pic>
        <p:nvPicPr>
          <p:cNvPr id="509" name="Google Shape;509;p55"/>
          <p:cNvPicPr preferRelativeResize="0"/>
          <p:nvPr/>
        </p:nvPicPr>
        <p:blipFill rotWithShape="1">
          <a:blip r:embed="rId3">
            <a:alphaModFix/>
          </a:blip>
          <a:srcRect/>
          <a:stretch/>
        </p:blipFill>
        <p:spPr>
          <a:xfrm>
            <a:off x="-212036" y="1514228"/>
            <a:ext cx="5445421" cy="4097694"/>
          </a:xfrm>
          <a:prstGeom prst="rect">
            <a:avLst/>
          </a:prstGeom>
          <a:noFill/>
          <a:ln>
            <a:noFill/>
          </a:ln>
        </p:spPr>
      </p:pic>
      <p:sp>
        <p:nvSpPr>
          <p:cNvPr id="510" name="Google Shape;510;p55"/>
          <p:cNvSpPr txBox="1"/>
          <p:nvPr/>
        </p:nvSpPr>
        <p:spPr>
          <a:xfrm>
            <a:off x="3395544" y="5978039"/>
            <a:ext cx="241200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100"/>
              </a:buClr>
              <a:buFont typeface="Calibri"/>
              <a:buNone/>
            </a:pPr>
            <a:r>
              <a:rPr lang="ja-JP" sz="2800" b="0" i="0" u="none" strike="noStrike" cap="none">
                <a:solidFill>
                  <a:srgbClr val="FF0100"/>
                </a:solidFill>
                <a:latin typeface="Calibri"/>
                <a:ea typeface="Calibri"/>
                <a:cs typeface="Calibri"/>
                <a:sym typeface="Calibri"/>
              </a:rPr>
              <a:t>360</a:t>
            </a:r>
            <a:r>
              <a:rPr lang="ja-JP" sz="2000" b="0" i="0" u="none" strike="noStrike" cap="none">
                <a:solidFill>
                  <a:schemeClr val="dk1"/>
                </a:solidFill>
                <a:latin typeface="Calibri"/>
                <a:ea typeface="Calibri"/>
                <a:cs typeface="Calibri"/>
                <a:sym typeface="Calibri"/>
              </a:rPr>
              <a:t> degree is better model </a:t>
            </a:r>
            <a:endParaRPr dirty="0"/>
          </a:p>
        </p:txBody>
      </p:sp>
      <p:grpSp>
        <p:nvGrpSpPr>
          <p:cNvPr id="511" name="Google Shape;511;p55"/>
          <p:cNvGrpSpPr/>
          <p:nvPr/>
        </p:nvGrpSpPr>
        <p:grpSpPr>
          <a:xfrm>
            <a:off x="4601164" y="2839789"/>
            <a:ext cx="1771036" cy="2738608"/>
            <a:chOff x="6199057" y="2362200"/>
            <a:chExt cx="2112844" cy="2993810"/>
          </a:xfrm>
        </p:grpSpPr>
        <p:sp>
          <p:nvSpPr>
            <p:cNvPr id="512" name="Google Shape;512;p55"/>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13" name="Google Shape;513;p55"/>
            <p:cNvGrpSpPr/>
            <p:nvPr/>
          </p:nvGrpSpPr>
          <p:grpSpPr>
            <a:xfrm>
              <a:off x="6953300" y="3833811"/>
              <a:ext cx="806400" cy="806400"/>
              <a:chOff x="6953300" y="3833811"/>
              <a:chExt cx="806400" cy="806400"/>
            </a:xfrm>
          </p:grpSpPr>
          <p:sp>
            <p:nvSpPr>
              <p:cNvPr id="514" name="Google Shape;514;p55"/>
              <p:cNvSpPr/>
              <p:nvPr/>
            </p:nvSpPr>
            <p:spPr>
              <a:xfrm>
                <a:off x="6959600" y="3836960"/>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55"/>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16" name="Google Shape;516;p55"/>
            <p:cNvSpPr txBox="1"/>
            <p:nvPr/>
          </p:nvSpPr>
          <p:spPr>
            <a:xfrm>
              <a:off x="6199057" y="3355349"/>
              <a:ext cx="1475223" cy="504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cpRNFL</a:t>
              </a:r>
              <a:endParaRPr/>
            </a:p>
          </p:txBody>
        </p:sp>
        <p:sp>
          <p:nvSpPr>
            <p:cNvPr id="517" name="Google Shape;517;p55"/>
            <p:cNvSpPr txBox="1"/>
            <p:nvPr/>
          </p:nvSpPr>
          <p:spPr>
            <a:xfrm>
              <a:off x="6959600" y="3128723"/>
              <a:ext cx="714682"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18" name="Google Shape;518;p55"/>
            <p:cNvSpPr txBox="1"/>
            <p:nvPr/>
          </p:nvSpPr>
          <p:spPr>
            <a:xfrm>
              <a:off x="6810180" y="4649217"/>
              <a:ext cx="864101"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19" name="Google Shape;519;p55"/>
            <p:cNvSpPr txBox="1"/>
            <p:nvPr/>
          </p:nvSpPr>
          <p:spPr>
            <a:xfrm>
              <a:off x="6294348" y="5053198"/>
              <a:ext cx="2017553" cy="3028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520" name="Google Shape;520;p55"/>
          <p:cNvSpPr txBox="1"/>
          <p:nvPr/>
        </p:nvSpPr>
        <p:spPr>
          <a:xfrm>
            <a:off x="6073354" y="2920160"/>
            <a:ext cx="209904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506577</a:t>
            </a:r>
            <a:r>
              <a:rPr lang="ja-JP" sz="1800" b="0" i="0" u="none" strike="noStrike" cap="none">
                <a:solidFill>
                  <a:schemeClr val="dk1"/>
                </a:solidFill>
                <a:latin typeface="Calibri"/>
                <a:ea typeface="Calibri"/>
                <a:cs typeface="Calibri"/>
                <a:sym typeface="Calibri"/>
              </a:rPr>
              <a:t>±288809</a:t>
            </a:r>
            <a:endParaRPr/>
          </a:p>
        </p:txBody>
      </p:sp>
      <p:sp>
        <p:nvSpPr>
          <p:cNvPr id="521" name="Google Shape;521;p55"/>
          <p:cNvSpPr txBox="1"/>
          <p:nvPr/>
        </p:nvSpPr>
        <p:spPr>
          <a:xfrm>
            <a:off x="6073353" y="4346077"/>
            <a:ext cx="202703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253289</a:t>
            </a:r>
            <a:r>
              <a:rPr lang="ja-JP" sz="1800" b="0" i="0" u="none" strike="noStrike" cap="none">
                <a:solidFill>
                  <a:schemeClr val="dk1"/>
                </a:solidFill>
                <a:latin typeface="Calibri"/>
                <a:ea typeface="Calibri"/>
                <a:cs typeface="Calibri"/>
                <a:sym typeface="Calibri"/>
              </a:rPr>
              <a:t>±158081</a:t>
            </a:r>
            <a:endParaRPr/>
          </a:p>
        </p:txBody>
      </p:sp>
      <p:sp>
        <p:nvSpPr>
          <p:cNvPr id="522" name="Google Shape;522;p55"/>
          <p:cNvSpPr txBox="1"/>
          <p:nvPr/>
        </p:nvSpPr>
        <p:spPr>
          <a:xfrm>
            <a:off x="6073352" y="3425132"/>
            <a:ext cx="1450975"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3" name="Google Shape;523;p55"/>
          <p:cNvSpPr txBox="1"/>
          <p:nvPr/>
        </p:nvSpPr>
        <p:spPr>
          <a:xfrm>
            <a:off x="6073350" y="4854722"/>
            <a:ext cx="1450977"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4" name="Google Shape;524;p55"/>
          <p:cNvSpPr/>
          <p:nvPr/>
        </p:nvSpPr>
        <p:spPr>
          <a:xfrm>
            <a:off x="7524327" y="5732698"/>
            <a:ext cx="1470723"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Mean +/- SD</a:t>
            </a:r>
            <a:endParaRPr/>
          </a:p>
        </p:txBody>
      </p:sp>
      <p:sp>
        <p:nvSpPr>
          <p:cNvPr id="525" name="Google Shape;525;p55"/>
          <p:cNvSpPr txBox="1"/>
          <p:nvPr/>
        </p:nvSpPr>
        <p:spPr>
          <a:xfrm>
            <a:off x="4580583" y="1932077"/>
            <a:ext cx="14705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RGC_10-2</a:t>
            </a:r>
            <a:endParaRPr/>
          </a:p>
        </p:txBody>
      </p:sp>
      <p:sp>
        <p:nvSpPr>
          <p:cNvPr id="526" name="Google Shape;526;p55"/>
          <p:cNvSpPr txBox="1"/>
          <p:nvPr/>
        </p:nvSpPr>
        <p:spPr>
          <a:xfrm>
            <a:off x="6051138" y="1927217"/>
            <a:ext cx="22652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474730</a:t>
            </a:r>
            <a:r>
              <a:rPr lang="ja-JP" sz="1800" b="0" i="0" u="none" strike="noStrike" cap="none">
                <a:solidFill>
                  <a:schemeClr val="dk1"/>
                </a:solidFill>
                <a:latin typeface="Calibri"/>
                <a:ea typeface="Calibri"/>
                <a:cs typeface="Calibri"/>
                <a:sym typeface="Calibri"/>
              </a:rPr>
              <a:t>±288988</a:t>
            </a:r>
            <a:endParaRPr/>
          </a:p>
        </p:txBody>
      </p:sp>
      <p:sp>
        <p:nvSpPr>
          <p:cNvPr id="527" name="Google Shape;527;p55"/>
          <p:cNvSpPr txBox="1"/>
          <p:nvPr/>
        </p:nvSpPr>
        <p:spPr>
          <a:xfrm>
            <a:off x="7740352" y="5363366"/>
            <a:ext cx="125469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Cells/mm²</a:t>
            </a:r>
            <a:endParaRPr/>
          </a:p>
        </p:txBody>
      </p:sp>
      <p:cxnSp>
        <p:nvCxnSpPr>
          <p:cNvPr id="5" name="直線コネクタ 4">
            <a:extLst>
              <a:ext uri="{FF2B5EF4-FFF2-40B4-BE49-F238E27FC236}">
                <a16:creationId xmlns:a16="http://schemas.microsoft.com/office/drawing/2014/main" id="{A31B5828-9803-F94B-89D6-6AE9CB0F90E0}"/>
              </a:ext>
            </a:extLst>
          </p:cNvPr>
          <p:cNvCxnSpPr/>
          <p:nvPr/>
        </p:nvCxnSpPr>
        <p:spPr>
          <a:xfrm flipV="1">
            <a:off x="914400" y="1828800"/>
            <a:ext cx="3299791" cy="329979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5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altLang="ja-JP" sz="4400" b="0" i="0" u="none" strike="noStrike" cap="none" dirty="0">
                <a:solidFill>
                  <a:schemeClr val="dk1"/>
                </a:solidFill>
                <a:latin typeface="Calibri"/>
                <a:ea typeface="Calibri"/>
                <a:cs typeface="Calibri"/>
                <a:sym typeface="Calibri"/>
              </a:rPr>
              <a:t>D</a:t>
            </a:r>
            <a:r>
              <a:rPr lang="ja-JP" sz="4400" b="0" i="0" u="none" strike="noStrike" cap="none">
                <a:solidFill>
                  <a:schemeClr val="dk1"/>
                </a:solidFill>
                <a:latin typeface="Calibri"/>
                <a:ea typeface="Calibri"/>
                <a:cs typeface="Calibri"/>
                <a:sym typeface="Calibri"/>
              </a:rPr>
              <a:t>isplaced test point</a:t>
            </a:r>
            <a:endParaRPr dirty="0"/>
          </a:p>
        </p:txBody>
      </p:sp>
      <p:grpSp>
        <p:nvGrpSpPr>
          <p:cNvPr id="534" name="Google Shape;534;p56"/>
          <p:cNvGrpSpPr/>
          <p:nvPr/>
        </p:nvGrpSpPr>
        <p:grpSpPr>
          <a:xfrm>
            <a:off x="4669820" y="1879970"/>
            <a:ext cx="4136031" cy="4146492"/>
            <a:chOff x="471386" y="1903930"/>
            <a:chExt cx="4058115" cy="4146492"/>
          </a:xfrm>
        </p:grpSpPr>
        <p:pic>
          <p:nvPicPr>
            <p:cNvPr id="535" name="Google Shape;535;p56"/>
            <p:cNvPicPr preferRelativeResize="0"/>
            <p:nvPr/>
          </p:nvPicPr>
          <p:blipFill rotWithShape="1">
            <a:blip r:embed="rId3">
              <a:alphaModFix/>
            </a:blip>
            <a:srcRect/>
            <a:stretch/>
          </p:blipFill>
          <p:spPr>
            <a:xfrm>
              <a:off x="471386" y="2456919"/>
              <a:ext cx="4058115" cy="3593503"/>
            </a:xfrm>
            <a:prstGeom prst="rect">
              <a:avLst/>
            </a:prstGeom>
            <a:noFill/>
            <a:ln>
              <a:noFill/>
            </a:ln>
          </p:spPr>
        </p:pic>
        <p:sp>
          <p:nvSpPr>
            <p:cNvPr id="536" name="Google Shape;536;p56"/>
            <p:cNvSpPr txBox="1"/>
            <p:nvPr/>
          </p:nvSpPr>
          <p:spPr>
            <a:xfrm>
              <a:off x="1691113" y="1903930"/>
              <a:ext cx="166116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en-US" altLang="ja-JP" sz="1800" b="0" i="0" u="none" strike="noStrike" cap="none" dirty="0" err="1">
                  <a:solidFill>
                    <a:schemeClr val="dk1"/>
                  </a:solidFill>
                  <a:latin typeface="Calibri"/>
                  <a:ea typeface="Calibri"/>
                  <a:cs typeface="Calibri"/>
                  <a:sym typeface="Calibri"/>
                </a:rPr>
                <a:t>Drasdo</a:t>
              </a:r>
              <a:r>
                <a:rPr lang="en-US" altLang="ja-JP" sz="1800" dirty="0">
                  <a:solidFill>
                    <a:schemeClr val="dk1"/>
                  </a:solidFill>
                  <a:latin typeface="Calibri"/>
                  <a:ea typeface="Calibri"/>
                  <a:cs typeface="Calibri"/>
                  <a:sym typeface="Calibri"/>
                </a:rPr>
                <a:t>-</a:t>
              </a:r>
              <a:r>
                <a:rPr lang="ja-JP" sz="1800" b="0" i="0" u="none" strike="noStrike" cap="none">
                  <a:solidFill>
                    <a:schemeClr val="dk1"/>
                  </a:solidFill>
                  <a:latin typeface="Calibri"/>
                  <a:ea typeface="Calibri"/>
                  <a:cs typeface="Calibri"/>
                  <a:sym typeface="Calibri"/>
                </a:rPr>
                <a:t>Turpin model</a:t>
              </a:r>
              <a:endParaRPr dirty="0"/>
            </a:p>
          </p:txBody>
        </p:sp>
      </p:grpSp>
      <p:sp>
        <p:nvSpPr>
          <p:cNvPr id="538" name="Google Shape;538;p56"/>
          <p:cNvSpPr txBox="1"/>
          <p:nvPr/>
        </p:nvSpPr>
        <p:spPr>
          <a:xfrm>
            <a:off x="5655280" y="6131733"/>
            <a:ext cx="316519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*Drasdo N. Vison Res, 2007 </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A. IOVS 2015</a:t>
            </a:r>
            <a:endParaRPr/>
          </a:p>
        </p:txBody>
      </p:sp>
      <p:pic>
        <p:nvPicPr>
          <p:cNvPr id="4" name="図 3">
            <a:extLst>
              <a:ext uri="{FF2B5EF4-FFF2-40B4-BE49-F238E27FC236}">
                <a16:creationId xmlns:a16="http://schemas.microsoft.com/office/drawing/2014/main" id="{2BA9BECF-DD93-C64C-8734-32DB2FC9F327}"/>
              </a:ext>
            </a:extLst>
          </p:cNvPr>
          <p:cNvPicPr>
            <a:picLocks noChangeAspect="1"/>
          </p:cNvPicPr>
          <p:nvPr/>
        </p:nvPicPr>
        <p:blipFill>
          <a:blip r:embed="rId4"/>
          <a:stretch>
            <a:fillRect/>
          </a:stretch>
        </p:blipFill>
        <p:spPr>
          <a:xfrm>
            <a:off x="628650" y="2978760"/>
            <a:ext cx="3540825" cy="2501900"/>
          </a:xfrm>
          <a:prstGeom prst="rect">
            <a:avLst/>
          </a:prstGeom>
        </p:spPr>
      </p:pic>
      <p:sp>
        <p:nvSpPr>
          <p:cNvPr id="5" name="正方形/長方形 4">
            <a:extLst>
              <a:ext uri="{FF2B5EF4-FFF2-40B4-BE49-F238E27FC236}">
                <a16:creationId xmlns:a16="http://schemas.microsoft.com/office/drawing/2014/main" id="{F6C0B32E-6BCF-734A-A2F5-9479E982C20C}"/>
              </a:ext>
            </a:extLst>
          </p:cNvPr>
          <p:cNvSpPr/>
          <p:nvPr/>
        </p:nvSpPr>
        <p:spPr>
          <a:xfrm>
            <a:off x="113062" y="5872573"/>
            <a:ext cx="4572000" cy="307777"/>
          </a:xfrm>
          <a:prstGeom prst="rect">
            <a:avLst/>
          </a:prstGeom>
        </p:spPr>
        <p:txBody>
          <a:bodyPr>
            <a:spAutoFit/>
          </a:bodyPr>
          <a:lstStyle/>
          <a:p>
            <a:pPr algn="ctr"/>
            <a:r>
              <a:rPr lang="en-US" altLang="ja-JP" dirty="0" err="1"/>
              <a:t>Sjöstrand</a:t>
            </a:r>
            <a:r>
              <a:rPr lang="en-US" altLang="ja-JP" dirty="0"/>
              <a:t> J, </a:t>
            </a:r>
            <a:r>
              <a:rPr lang="en-US" altLang="ja-JP" dirty="0" err="1"/>
              <a:t>Graefes</a:t>
            </a:r>
            <a:r>
              <a:rPr lang="en-US" altLang="ja-JP" dirty="0"/>
              <a:t> Arch </a:t>
            </a:r>
            <a:r>
              <a:rPr lang="en-US" altLang="ja-JP" dirty="0" err="1"/>
              <a:t>Clin</a:t>
            </a:r>
            <a:r>
              <a:rPr lang="en-US" altLang="ja-JP" dirty="0"/>
              <a:t> </a:t>
            </a:r>
            <a:r>
              <a:rPr lang="en-US" altLang="ja-JP" dirty="0" err="1"/>
              <a:t>Exp</a:t>
            </a:r>
            <a:r>
              <a:rPr lang="en-US" altLang="ja-JP" dirty="0"/>
              <a:t> Ophthalmol 1999</a:t>
            </a:r>
            <a:endParaRPr lang="ja-JP" altLang="en-US"/>
          </a:p>
        </p:txBody>
      </p:sp>
      <p:cxnSp>
        <p:nvCxnSpPr>
          <p:cNvPr id="7" name="直線矢印コネクタ 6">
            <a:extLst>
              <a:ext uri="{FF2B5EF4-FFF2-40B4-BE49-F238E27FC236}">
                <a16:creationId xmlns:a16="http://schemas.microsoft.com/office/drawing/2014/main" id="{72A56C10-B59A-A742-B0FB-1C53DA2A8E06}"/>
              </a:ext>
            </a:extLst>
          </p:cNvPr>
          <p:cNvCxnSpPr/>
          <p:nvPr/>
        </p:nvCxnSpPr>
        <p:spPr>
          <a:xfrm>
            <a:off x="768626" y="2716696"/>
            <a:ext cx="295523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770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7"/>
          <p:cNvPicPr preferRelativeResize="0"/>
          <p:nvPr/>
        </p:nvPicPr>
        <p:blipFill rotWithShape="1">
          <a:blip r:embed="rId3">
            <a:alphaModFix/>
          </a:blip>
          <a:srcRect/>
          <a:stretch/>
        </p:blipFill>
        <p:spPr>
          <a:xfrm>
            <a:off x="1062607" y="1747191"/>
            <a:ext cx="5258680" cy="4031665"/>
          </a:xfrm>
          <a:prstGeom prst="rect">
            <a:avLst/>
          </a:prstGeom>
          <a:noFill/>
          <a:ln>
            <a:noFill/>
          </a:ln>
        </p:spPr>
      </p:pic>
      <p:grpSp>
        <p:nvGrpSpPr>
          <p:cNvPr id="545" name="Google Shape;545;p57"/>
          <p:cNvGrpSpPr/>
          <p:nvPr/>
        </p:nvGrpSpPr>
        <p:grpSpPr>
          <a:xfrm>
            <a:off x="6032724" y="1779074"/>
            <a:ext cx="2139676" cy="3581903"/>
            <a:chOff x="6294348" y="1779073"/>
            <a:chExt cx="2124299" cy="3581902"/>
          </a:xfrm>
        </p:grpSpPr>
        <p:sp>
          <p:nvSpPr>
            <p:cNvPr id="546" name="Google Shape;546;p57"/>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47" name="Google Shape;547;p57"/>
            <p:cNvGrpSpPr/>
            <p:nvPr/>
          </p:nvGrpSpPr>
          <p:grpSpPr>
            <a:xfrm>
              <a:off x="6953300" y="3833811"/>
              <a:ext cx="806400" cy="806400"/>
              <a:chOff x="6953300" y="3833811"/>
              <a:chExt cx="806400" cy="806400"/>
            </a:xfrm>
          </p:grpSpPr>
          <p:sp>
            <p:nvSpPr>
              <p:cNvPr id="548" name="Google Shape;548;p57"/>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7"/>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50" name="Google Shape;550;p57"/>
            <p:cNvSpPr txBox="1"/>
            <p:nvPr/>
          </p:nvSpPr>
          <p:spPr>
            <a:xfrm>
              <a:off x="6915512" y="1779073"/>
              <a:ext cx="8819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sp>
          <p:nvSpPr>
            <p:cNvPr id="551" name="Google Shape;551;p57"/>
            <p:cNvSpPr txBox="1"/>
            <p:nvPr/>
          </p:nvSpPr>
          <p:spPr>
            <a:xfrm>
              <a:off x="7088636" y="3128723"/>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52" name="Google Shape;552;p57"/>
            <p:cNvSpPr txBox="1"/>
            <p:nvPr/>
          </p:nvSpPr>
          <p:spPr>
            <a:xfrm>
              <a:off x="7088636" y="4649217"/>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53" name="Google Shape;553;p57"/>
            <p:cNvSpPr txBox="1"/>
            <p:nvPr/>
          </p:nvSpPr>
          <p:spPr>
            <a:xfrm>
              <a:off x="6294348" y="5053198"/>
              <a:ext cx="212429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Zhang C. Ophthalmol 2014</a:t>
              </a:r>
              <a:endParaRPr/>
            </a:p>
          </p:txBody>
        </p:sp>
      </p:grpSp>
      <p:sp>
        <p:nvSpPr>
          <p:cNvPr id="554" name="Google Shape;554;p57"/>
          <p:cNvSpPr txBox="1">
            <a:spLocks noGrp="1"/>
          </p:cNvSpPr>
          <p:nvPr>
            <p:ph type="title"/>
          </p:nvPr>
        </p:nvSpPr>
        <p:spPr>
          <a:xfrm>
            <a:off x="1614489" y="365129"/>
            <a:ext cx="7529511"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Displaced RGC_HFA vs. RGC_OCT</a:t>
            </a:r>
            <a:br>
              <a:rPr lang="ja-JP" sz="4000" b="0" i="0" u="none" strike="noStrike" cap="none">
                <a:solidFill>
                  <a:schemeClr val="dk1"/>
                </a:solidFill>
                <a:latin typeface="Calibri"/>
                <a:ea typeface="Calibri"/>
                <a:cs typeface="Calibri"/>
                <a:sym typeface="Calibri"/>
              </a:rPr>
            </a:br>
            <a:r>
              <a:rPr lang="ja-JP" sz="3600" b="0" i="0" u="none" strike="noStrike" cap="none">
                <a:solidFill>
                  <a:schemeClr val="dk1"/>
                </a:solidFill>
                <a:latin typeface="Calibri"/>
                <a:ea typeface="Calibri"/>
                <a:cs typeface="Calibri"/>
                <a:sym typeface="Calibri"/>
              </a:rPr>
              <a:t>360 or 180 degree</a:t>
            </a:r>
            <a:endParaRPr/>
          </a:p>
        </p:txBody>
      </p:sp>
      <p:sp>
        <p:nvSpPr>
          <p:cNvPr id="555" name="Google Shape;555;p57"/>
          <p:cNvSpPr txBox="1"/>
          <p:nvPr/>
        </p:nvSpPr>
        <p:spPr>
          <a:xfrm>
            <a:off x="3295110" y="5985666"/>
            <a:ext cx="3653154" cy="4001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360 degree is still better model </a:t>
            </a:r>
            <a:endParaRPr dirty="0"/>
          </a:p>
        </p:txBody>
      </p:sp>
      <p:sp>
        <p:nvSpPr>
          <p:cNvPr id="556" name="Google Shape;556;p57"/>
          <p:cNvSpPr txBox="1"/>
          <p:nvPr/>
        </p:nvSpPr>
        <p:spPr>
          <a:xfrm>
            <a:off x="2456558" y="2420888"/>
            <a:ext cx="1345178"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
        <p:nvSpPr>
          <p:cNvPr id="557" name="Google Shape;557;p57"/>
          <p:cNvSpPr txBox="1"/>
          <p:nvPr/>
        </p:nvSpPr>
        <p:spPr>
          <a:xfrm>
            <a:off x="4599385" y="4726613"/>
            <a:ext cx="1433340"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cxnSp>
        <p:nvCxnSpPr>
          <p:cNvPr id="16" name="直線コネクタ 15">
            <a:extLst>
              <a:ext uri="{FF2B5EF4-FFF2-40B4-BE49-F238E27FC236}">
                <a16:creationId xmlns:a16="http://schemas.microsoft.com/office/drawing/2014/main" id="{477F326E-0360-484B-9BE0-595F76237BA1}"/>
              </a:ext>
            </a:extLst>
          </p:cNvPr>
          <p:cNvCxnSpPr/>
          <p:nvPr/>
        </p:nvCxnSpPr>
        <p:spPr>
          <a:xfrm flipV="1">
            <a:off x="2178145" y="1963740"/>
            <a:ext cx="3299791" cy="329979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en-US" altLang="ja-JP" sz="3600" b="0" i="0" u="none" strike="noStrike" cap="none" dirty="0">
                <a:solidFill>
                  <a:schemeClr val="dk1"/>
                </a:solidFill>
                <a:latin typeface="Calibri"/>
                <a:ea typeface="Calibri"/>
                <a:cs typeface="Calibri"/>
                <a:sym typeface="Calibri"/>
              </a:rPr>
              <a:t>HFA10−2</a:t>
            </a:r>
            <a:r>
              <a:rPr lang="ja-JP" sz="3600" b="0" i="0" u="none" strike="noStrike" cap="none">
                <a:solidFill>
                  <a:schemeClr val="dk1"/>
                </a:solidFill>
                <a:latin typeface="Calibri"/>
                <a:ea typeface="Calibri"/>
                <a:cs typeface="Calibri"/>
                <a:sym typeface="Calibri"/>
              </a:rPr>
              <a:t>測定点とcpRNFLTの対応 </a:t>
            </a:r>
            <a:endParaRPr dirty="0"/>
          </a:p>
        </p:txBody>
      </p:sp>
      <p:pic>
        <p:nvPicPr>
          <p:cNvPr id="564" name="Google Shape;564;p58"/>
          <p:cNvPicPr preferRelativeResize="0"/>
          <p:nvPr/>
        </p:nvPicPr>
        <p:blipFill rotWithShape="1">
          <a:blip r:embed="rId3">
            <a:alphaModFix/>
          </a:blip>
          <a:srcRect l="20422" t="46317" r="20687" b="29523"/>
          <a:stretch/>
        </p:blipFill>
        <p:spPr>
          <a:xfrm>
            <a:off x="628650" y="1720550"/>
            <a:ext cx="2771203" cy="1638359"/>
          </a:xfrm>
          <a:prstGeom prst="rect">
            <a:avLst/>
          </a:prstGeom>
          <a:noFill/>
          <a:ln>
            <a:noFill/>
          </a:ln>
        </p:spPr>
      </p:pic>
      <p:pic>
        <p:nvPicPr>
          <p:cNvPr id="565" name="Google Shape;565;p58"/>
          <p:cNvPicPr preferRelativeResize="0"/>
          <p:nvPr/>
        </p:nvPicPr>
        <p:blipFill rotWithShape="1">
          <a:blip r:embed="rId4">
            <a:alphaModFix/>
          </a:blip>
          <a:srcRect l="58851" t="4000" r="2582" b="67644"/>
          <a:stretch/>
        </p:blipFill>
        <p:spPr>
          <a:xfrm>
            <a:off x="892650" y="3542975"/>
            <a:ext cx="2239853" cy="1928840"/>
          </a:xfrm>
          <a:prstGeom prst="rect">
            <a:avLst/>
          </a:prstGeom>
          <a:noFill/>
          <a:ln>
            <a:noFill/>
          </a:ln>
        </p:spPr>
      </p:pic>
      <p:sp>
        <p:nvSpPr>
          <p:cNvPr id="566" name="Google Shape;566;p58"/>
          <p:cNvSpPr/>
          <p:nvPr/>
        </p:nvSpPr>
        <p:spPr>
          <a:xfrm>
            <a:off x="147925"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67" name="Google Shape;567;p58"/>
          <p:cNvSpPr txBox="1"/>
          <p:nvPr/>
        </p:nvSpPr>
        <p:spPr>
          <a:xfrm>
            <a:off x="892675" y="5497525"/>
            <a:ext cx="22488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中心m8度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cpRNFL115度</a:t>
            </a:r>
            <a:endParaRPr/>
          </a:p>
        </p:txBody>
      </p:sp>
      <p:pic>
        <p:nvPicPr>
          <p:cNvPr id="568" name="Google Shape;568;p58"/>
          <p:cNvPicPr preferRelativeResize="0"/>
          <p:nvPr/>
        </p:nvPicPr>
        <p:blipFill rotWithShape="1">
          <a:blip r:embed="rId5">
            <a:alphaModFix/>
          </a:blip>
          <a:srcRect/>
          <a:stretch/>
        </p:blipFill>
        <p:spPr>
          <a:xfrm>
            <a:off x="4655349" y="1386016"/>
            <a:ext cx="3707770" cy="4213425"/>
          </a:xfrm>
          <a:prstGeom prst="rect">
            <a:avLst/>
          </a:prstGeom>
          <a:noFill/>
          <a:ln>
            <a:noFill/>
          </a:ln>
        </p:spPr>
      </p:pic>
      <p:sp>
        <p:nvSpPr>
          <p:cNvPr id="569" name="Google Shape;569;p58"/>
          <p:cNvSpPr/>
          <p:nvPr/>
        </p:nvSpPr>
        <p:spPr>
          <a:xfrm>
            <a:off x="5087850"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Nakanishi H. IOVS. 2016</a:t>
            </a:r>
            <a:endParaRPr/>
          </a:p>
        </p:txBody>
      </p:sp>
      <p:sp>
        <p:nvSpPr>
          <p:cNvPr id="570" name="Google Shape;570;p58"/>
          <p:cNvSpPr txBox="1"/>
          <p:nvPr/>
        </p:nvSpPr>
        <p:spPr>
          <a:xfrm>
            <a:off x="4470850" y="5497525"/>
            <a:ext cx="41073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中心m10度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 135度 (a+b+k+j)</a:t>
            </a:r>
            <a:endParaRPr/>
          </a:p>
        </p:txBody>
      </p:sp>
    </p:spTree>
    <p:extLst>
      <p:ext uri="{BB962C8B-B14F-4D97-AF65-F5344CB8AC3E}">
        <p14:creationId xmlns:p14="http://schemas.microsoft.com/office/powerpoint/2010/main" val="2943323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688436-DB9D-F545-9C76-D3C9118EC5C5}"/>
              </a:ext>
            </a:extLst>
          </p:cNvPr>
          <p:cNvSpPr>
            <a:spLocks noGrp="1"/>
          </p:cNvSpPr>
          <p:nvPr>
            <p:ph type="title"/>
          </p:nvPr>
        </p:nvSpPr>
        <p:spPr/>
        <p:txBody>
          <a:bodyPr/>
          <a:lstStyle/>
          <a:p>
            <a:r>
              <a:rPr kumimoji="1" lang="ja-JP" altLang="en-US"/>
              <a:t>小括</a:t>
            </a:r>
          </a:p>
        </p:txBody>
      </p:sp>
      <p:sp>
        <p:nvSpPr>
          <p:cNvPr id="3" name="テキスト プレースホルダー 2">
            <a:extLst>
              <a:ext uri="{FF2B5EF4-FFF2-40B4-BE49-F238E27FC236}">
                <a16:creationId xmlns:a16="http://schemas.microsoft.com/office/drawing/2014/main" id="{FAB1233D-56BB-114E-A35C-FB29F3E4740C}"/>
              </a:ext>
            </a:extLst>
          </p:cNvPr>
          <p:cNvSpPr>
            <a:spLocks noGrp="1"/>
          </p:cNvSpPr>
          <p:nvPr>
            <p:ph type="body" idx="1"/>
          </p:nvPr>
        </p:nvSpPr>
        <p:spPr/>
        <p:txBody>
          <a:bodyPr/>
          <a:lstStyle/>
          <a:p>
            <a:r>
              <a:rPr kumimoji="1" lang="ja-JP" altLang="en-US"/>
              <a:t>偏心</a:t>
            </a:r>
            <a:r>
              <a:rPr kumimoji="1" lang="en-US" altLang="ja-JP" dirty="0"/>
              <a:t>10</a:t>
            </a:r>
            <a:r>
              <a:rPr kumimoji="1" lang="ja-JP" altLang="en-US"/>
              <a:t>度内の</a:t>
            </a:r>
            <a:r>
              <a:rPr kumimoji="1" lang="en-US" altLang="ja-JP" dirty="0" err="1"/>
              <a:t>OCTrgc</a:t>
            </a:r>
            <a:r>
              <a:rPr kumimoji="1" lang="ja-JP" altLang="en-US"/>
              <a:t>、</a:t>
            </a:r>
            <a:r>
              <a:rPr kumimoji="1" lang="en-US" altLang="ja-JP" dirty="0" err="1"/>
              <a:t>SAPrgc</a:t>
            </a:r>
            <a:r>
              <a:rPr kumimoji="1" lang="ja-JP" altLang="en-US"/>
              <a:t>の相関は高い</a:t>
            </a:r>
            <a:endParaRPr kumimoji="1" lang="en-US" altLang="ja-JP" dirty="0"/>
          </a:p>
          <a:p>
            <a:endParaRPr kumimoji="1" lang="en-US" altLang="ja-JP" dirty="0"/>
          </a:p>
          <a:p>
            <a:r>
              <a:rPr kumimoji="1" lang="en-US" altLang="ja-JP" dirty="0"/>
              <a:t>10</a:t>
            </a:r>
            <a:r>
              <a:rPr kumimoji="1" lang="ja-JP" altLang="en-US"/>
              <a:t>度内の評価には</a:t>
            </a:r>
            <a:r>
              <a:rPr kumimoji="1" lang="en-US" altLang="ja-JP" dirty="0"/>
              <a:t>RGC displacement</a:t>
            </a:r>
            <a:r>
              <a:rPr kumimoji="1" lang="ja-JP" altLang="en-US"/>
              <a:t>が必須</a:t>
            </a:r>
            <a:endParaRPr kumimoji="1" lang="en-US" altLang="ja-JP" dirty="0"/>
          </a:p>
          <a:p>
            <a:endParaRPr kumimoji="1" lang="en-US" altLang="ja-JP" dirty="0"/>
          </a:p>
          <a:p>
            <a:r>
              <a:rPr kumimoji="1" lang="en-US" altLang="ja-JP" dirty="0" err="1"/>
              <a:t>cpRNFL</a:t>
            </a:r>
            <a:r>
              <a:rPr kumimoji="1" lang="ja-JP" altLang="en-US"/>
              <a:t>の解剖学的入射角度との相違</a:t>
            </a:r>
            <a:endParaRPr kumimoji="1" lang="en-US" altLang="ja-JP" dirty="0"/>
          </a:p>
          <a:p>
            <a:endParaRPr kumimoji="1" lang="ja-JP" altLang="en-US"/>
          </a:p>
        </p:txBody>
      </p:sp>
    </p:spTree>
    <p:extLst>
      <p:ext uri="{BB962C8B-B14F-4D97-AF65-F5344CB8AC3E}">
        <p14:creationId xmlns:p14="http://schemas.microsoft.com/office/powerpoint/2010/main" val="275780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a:t>
            </a:r>
            <a:r>
              <a:rPr lang="ja-JP" altLang="en-US">
                <a:solidFill>
                  <a:srgbClr val="FF0000"/>
                </a:solidFill>
              </a:rPr>
              <a:t>視神経と視野に特徴的変化</a:t>
            </a:r>
            <a:r>
              <a:rPr lang="ja-JP" altLang="en-US"/>
              <a:t>を有し，通常，眼圧を十分に下降させることにより視神経障害を改善もしくは抑制しうる眼の</a:t>
            </a:r>
            <a:r>
              <a:rPr lang="ja-JP" altLang="en-US">
                <a:solidFill>
                  <a:srgbClr val="FF0000"/>
                </a:solidFill>
              </a:rPr>
              <a:t>機能的構造的異常</a:t>
            </a:r>
            <a:r>
              <a:rPr lang="ja-JP" altLang="en-US"/>
              <a:t>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
        <p:nvSpPr>
          <p:cNvPr id="4" name="テキスト ボックス 3">
            <a:extLst>
              <a:ext uri="{FF2B5EF4-FFF2-40B4-BE49-F238E27FC236}">
                <a16:creationId xmlns:a16="http://schemas.microsoft.com/office/drawing/2014/main" id="{1B5B0536-900A-714B-84D8-3AC8E9C0D892}"/>
              </a:ext>
            </a:extLst>
          </p:cNvPr>
          <p:cNvSpPr txBox="1"/>
          <p:nvPr/>
        </p:nvSpPr>
        <p:spPr>
          <a:xfrm>
            <a:off x="829760" y="5822882"/>
            <a:ext cx="768559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視神経変化と視野変化の一致が重要</a:t>
            </a:r>
          </a:p>
        </p:txBody>
      </p:sp>
    </p:spTree>
    <p:extLst>
      <p:ext uri="{BB962C8B-B14F-4D97-AF65-F5344CB8AC3E}">
        <p14:creationId xmlns:p14="http://schemas.microsoft.com/office/powerpoint/2010/main" val="17160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59"/>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77" name="Google Shape;577;p59"/>
          <p:cNvPicPr preferRelativeResize="0"/>
          <p:nvPr/>
        </p:nvPicPr>
        <p:blipFill rotWithShape="1">
          <a:blip r:embed="rId3">
            <a:alphaModFix/>
          </a:blip>
          <a:srcRect b="52045"/>
          <a:stretch/>
        </p:blipFill>
        <p:spPr>
          <a:xfrm>
            <a:off x="1128375" y="2263538"/>
            <a:ext cx="4705712" cy="3252197"/>
          </a:xfrm>
          <a:prstGeom prst="rect">
            <a:avLst/>
          </a:prstGeom>
          <a:noFill/>
          <a:ln>
            <a:noFill/>
          </a:ln>
        </p:spPr>
      </p:pic>
      <p:sp>
        <p:nvSpPr>
          <p:cNvPr id="578" name="Google Shape;578;p59"/>
          <p:cNvSpPr/>
          <p:nvPr/>
        </p:nvSpPr>
        <p:spPr>
          <a:xfrm>
            <a:off x="5189250" y="6124950"/>
            <a:ext cx="36555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*NS; nasal step</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79" name="Google Shape;579;p59"/>
          <p:cNvSpPr txBox="1"/>
          <p:nvPr/>
        </p:nvSpPr>
        <p:spPr>
          <a:xfrm>
            <a:off x="6266550" y="3603213"/>
            <a:ext cx="2248800" cy="84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中心m15度+NS*</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cpRNFL180度</a:t>
            </a:r>
            <a:endParaRPr/>
          </a:p>
        </p:txBody>
      </p:sp>
    </p:spTree>
    <p:extLst>
      <p:ext uri="{BB962C8B-B14F-4D97-AF65-F5344CB8AC3E}">
        <p14:creationId xmlns:p14="http://schemas.microsoft.com/office/powerpoint/2010/main" val="381786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HFA30-2とOCTから求めるRGC数</a:t>
            </a:r>
            <a:r>
              <a:rPr lang="ja-JP" altLang="en-US" sz="2800" b="0" i="0" u="none" strike="noStrike" cap="none">
                <a:solidFill>
                  <a:schemeClr val="bg1">
                    <a:lumMod val="50000"/>
                  </a:schemeClr>
                </a:solidFill>
                <a:latin typeface="Calibri"/>
                <a:ea typeface="Calibri"/>
                <a:cs typeface="Calibri"/>
                <a:sym typeface="Calibri"/>
              </a:rPr>
              <a:t>；追試</a:t>
            </a:r>
            <a:endParaRPr dirty="0">
              <a:solidFill>
                <a:schemeClr val="bg1">
                  <a:lumMod val="50000"/>
                </a:schemeClr>
              </a:solidFill>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HFA10-2とOCTから求めるRGC数</a:t>
            </a:r>
            <a:r>
              <a:rPr lang="ja-JP" altLang="en-US" sz="2800" b="0" i="0" u="none" strike="noStrike" cap="none">
                <a:solidFill>
                  <a:schemeClr val="bg1">
                    <a:lumMod val="50000"/>
                  </a:schemeClr>
                </a:solidFill>
                <a:latin typeface="Calibri"/>
                <a:ea typeface="Calibri"/>
                <a:cs typeface="Calibri"/>
                <a:sym typeface="Calibri"/>
              </a:rPr>
              <a:t>；黄斑部</a:t>
            </a:r>
            <a:endParaRPr dirty="0">
              <a:solidFill>
                <a:schemeClr val="bg1">
                  <a:lumMod val="50000"/>
                </a:schemeClr>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bg1">
                  <a:lumMod val="50000"/>
                </a:schemeClr>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①</a:t>
            </a:r>
            <a:endParaRPr dirty="0">
              <a:solidFill>
                <a:schemeClr val="bg1">
                  <a:lumMod val="50000"/>
                </a:schemeClr>
              </a:solidFill>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②</a:t>
            </a:r>
            <a:endParaRPr>
              <a:solidFill>
                <a:schemeClr val="bg1">
                  <a:lumMod val="50000"/>
                </a:schemeClr>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正常視覚者のHFA10-2とOCT</a:t>
            </a:r>
            <a:r>
              <a:rPr lang="ja-JP" altLang="en-US" sz="2800" b="0" i="0" u="none" strike="noStrike" cap="none">
                <a:solidFill>
                  <a:schemeClr val="tx1"/>
                </a:solidFill>
                <a:latin typeface="Calibri"/>
                <a:ea typeface="Calibri"/>
                <a:cs typeface="Calibri"/>
                <a:sym typeface="Calibri"/>
              </a:rPr>
              <a:t>の</a:t>
            </a:r>
            <a:r>
              <a:rPr lang="ja-JP" sz="2800" b="0" i="0" u="none" strike="noStrike" cap="none">
                <a:solidFill>
                  <a:schemeClr val="tx1"/>
                </a:solidFill>
                <a:latin typeface="Calibri"/>
                <a:ea typeface="Calibri"/>
                <a:cs typeface="Calibri"/>
                <a:sym typeface="Calibri"/>
              </a:rPr>
              <a:t>RGC数</a:t>
            </a:r>
            <a:r>
              <a:rPr lang="ja-JP" altLang="en-US" sz="2800" b="0" i="0" u="none" strike="noStrike" cap="none">
                <a:solidFill>
                  <a:schemeClr val="tx1"/>
                </a:solidFill>
                <a:latin typeface="Calibri"/>
                <a:ea typeface="Calibri"/>
                <a:cs typeface="Calibri"/>
                <a:sym typeface="Calibri"/>
              </a:rPr>
              <a:t>；考察</a:t>
            </a:r>
            <a:endParaRPr dirty="0">
              <a:solidFill>
                <a:schemeClr val="tx1"/>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③</a:t>
            </a:r>
            <a:endParaRPr>
              <a:solidFill>
                <a:schemeClr val="tx1"/>
              </a:solidFill>
            </a:endParaRPr>
          </a:p>
        </p:txBody>
      </p:sp>
    </p:spTree>
    <p:extLst>
      <p:ext uri="{BB962C8B-B14F-4D97-AF65-F5344CB8AC3E}">
        <p14:creationId xmlns:p14="http://schemas.microsoft.com/office/powerpoint/2010/main" val="330184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正常22例43眼（未発表データ）</a:t>
            </a:r>
            <a:endParaRPr/>
          </a:p>
        </p:txBody>
      </p:sp>
      <p:graphicFrame>
        <p:nvGraphicFramePr>
          <p:cNvPr id="597" name="Google Shape;597;p61"/>
          <p:cNvGraphicFramePr/>
          <p:nvPr/>
        </p:nvGraphicFramePr>
        <p:xfrm>
          <a:off x="1846697" y="1860890"/>
          <a:ext cx="6082150" cy="4270300"/>
        </p:xfrm>
        <a:graphic>
          <a:graphicData uri="http://schemas.openxmlformats.org/drawingml/2006/table">
            <a:tbl>
              <a:tblPr>
                <a:noFill/>
              </a:tblPr>
              <a:tblGrid>
                <a:gridCol w="2661800">
                  <a:extLst>
                    <a:ext uri="{9D8B030D-6E8A-4147-A177-3AD203B41FA5}">
                      <a16:colId xmlns:a16="http://schemas.microsoft.com/office/drawing/2014/main" val="20000"/>
                    </a:ext>
                  </a:extLst>
                </a:gridCol>
                <a:gridCol w="3420350">
                  <a:extLst>
                    <a:ext uri="{9D8B030D-6E8A-4147-A177-3AD203B41FA5}">
                      <a16:colId xmlns:a16="http://schemas.microsoft.com/office/drawing/2014/main" val="20001"/>
                    </a:ext>
                  </a:extLst>
                </a:gridCol>
              </a:tblGrid>
              <a:tr h="1045125">
                <a:tc>
                  <a:txBody>
                    <a:bodyPr/>
                    <a:lstStyle/>
                    <a:p>
                      <a:pPr marL="0" marR="0" lvl="0" indent="0" algn="ctr" rtl="0">
                        <a:lnSpc>
                          <a:spcPct val="100000"/>
                        </a:lnSpc>
                        <a:spcBef>
                          <a:spcPts val="0"/>
                        </a:spcBef>
                        <a:spcAft>
                          <a:spcPts val="0"/>
                        </a:spcAft>
                        <a:buClr>
                          <a:srgbClr val="000000"/>
                        </a:buClr>
                        <a:buFont typeface="Calibri"/>
                        <a:buNone/>
                      </a:pPr>
                      <a:r>
                        <a:rPr lang="ja-JP" sz="1600" u="none" strike="noStrike" cap="none">
                          <a:latin typeface="Calibri"/>
                          <a:ea typeface="Calibri"/>
                          <a:cs typeface="Calibri"/>
                          <a:sym typeface="Calibri"/>
                        </a:rPr>
                        <a:t>N＝眼数</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Normal</a:t>
                      </a:r>
                      <a:endParaRPr/>
                    </a:p>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43</a:t>
                      </a:r>
                      <a:endParaRPr sz="2000" b="1" u="none" strike="noStrike" cap="none">
                        <a:solidFill>
                          <a:srgbClr val="000000"/>
                        </a:solidFill>
                        <a:latin typeface="Calibri"/>
                        <a:ea typeface="Calibri"/>
                        <a:cs typeface="Calibri"/>
                        <a:sym typeface="Calibri"/>
                      </a:endParaRPr>
                    </a:p>
                  </a:txBody>
                  <a:tcPr marL="68575" marR="68575" marT="68575" marB="68575"/>
                </a:tc>
                <a:extLst>
                  <a:ext uri="{0D108BD9-81ED-4DB2-BD59-A6C34878D82A}">
                    <a16:rowId xmlns:a16="http://schemas.microsoft.com/office/drawing/2014/main" val="10000"/>
                  </a:ext>
                </a:extLst>
              </a:tr>
              <a:tr h="87592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平均年齢(歳)</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28.5±7.9</a:t>
                      </a:r>
                      <a:endParaRPr/>
                    </a:p>
                  </a:txBody>
                  <a:tcPr marL="59350" marR="59350" marT="59350" marB="59350"/>
                </a:tc>
                <a:extLst>
                  <a:ext uri="{0D108BD9-81ED-4DB2-BD59-A6C34878D82A}">
                    <a16:rowId xmlns:a16="http://schemas.microsoft.com/office/drawing/2014/main" val="10001"/>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i="0" u="none" strike="noStrike" cap="none">
                          <a:solidFill>
                            <a:srgbClr val="000000"/>
                          </a:solidFill>
                          <a:latin typeface="Arial"/>
                          <a:ea typeface="Arial"/>
                          <a:cs typeface="Arial"/>
                          <a:sym typeface="Arial"/>
                        </a:rPr>
                        <a:t>平均等価球面度数(D)</a:t>
                      </a:r>
                      <a:endParaRPr/>
                    </a:p>
                  </a:txBody>
                  <a:tcPr marL="59350" marR="59350" marT="59350" marB="59350"/>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-3.15±2.3</a:t>
                      </a:r>
                      <a:endParaRPr/>
                    </a:p>
                  </a:txBody>
                  <a:tcPr marL="59350" marR="59350" marT="59350" marB="59350"/>
                </a:tc>
                <a:extLst>
                  <a:ext uri="{0D108BD9-81ED-4DB2-BD59-A6C34878D82A}">
                    <a16:rowId xmlns:a16="http://schemas.microsoft.com/office/drawing/2014/main" val="10002"/>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性別(F:M)</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35:8</a:t>
                      </a:r>
                      <a:endParaRPr/>
                    </a:p>
                  </a:txBody>
                  <a:tcPr marL="59350" marR="59350" marT="59350" marB="59350"/>
                </a:tc>
                <a:extLst>
                  <a:ext uri="{0D108BD9-81ED-4DB2-BD59-A6C34878D82A}">
                    <a16:rowId xmlns:a16="http://schemas.microsoft.com/office/drawing/2014/main" val="10003"/>
                  </a:ext>
                </a:extLst>
              </a:tr>
              <a:tr h="755500">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MD(dB)　10-2</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-0.49±0.8</a:t>
                      </a:r>
                      <a:endParaRPr/>
                    </a:p>
                  </a:txBody>
                  <a:tcPr marL="59350" marR="59350" marT="59350" marB="5935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3317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2"/>
          <p:cNvSpPr txBox="1">
            <a:spLocks noGrp="1"/>
          </p:cNvSpPr>
          <p:nvPr>
            <p:ph type="title"/>
          </p:nvPr>
        </p:nvSpPr>
        <p:spPr>
          <a:xfrm>
            <a:off x="291863" y="333256"/>
            <a:ext cx="84174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Displacement improve</a:t>
            </a:r>
            <a:r>
              <a:rPr lang="en-US" altLang="ja-JP" sz="3600" b="0" i="0" u="none" strike="noStrike" cap="none" dirty="0">
                <a:solidFill>
                  <a:schemeClr val="dk1"/>
                </a:solidFill>
                <a:latin typeface="Calibri"/>
                <a:ea typeface="Calibri"/>
                <a:cs typeface="Calibri"/>
                <a:sym typeface="Calibri"/>
              </a:rPr>
              <a:t>d</a:t>
            </a:r>
            <a:r>
              <a:rPr lang="ja-JP" sz="3600" b="0" i="0" u="none" strike="noStrike" cap="none">
                <a:solidFill>
                  <a:schemeClr val="dk1"/>
                </a:solidFill>
                <a:latin typeface="Calibri"/>
                <a:ea typeface="Calibri"/>
                <a:cs typeface="Calibri"/>
                <a:sym typeface="Calibri"/>
              </a:rPr>
              <a:t> the SF relationship</a:t>
            </a:r>
            <a:endParaRPr dirty="0"/>
          </a:p>
        </p:txBody>
      </p:sp>
      <p:grpSp>
        <p:nvGrpSpPr>
          <p:cNvPr id="2" name="グループ化 1">
            <a:extLst>
              <a:ext uri="{FF2B5EF4-FFF2-40B4-BE49-F238E27FC236}">
                <a16:creationId xmlns:a16="http://schemas.microsoft.com/office/drawing/2014/main" id="{3356B741-B4B6-3A42-90D9-8D6B3124D519}"/>
              </a:ext>
            </a:extLst>
          </p:cNvPr>
          <p:cNvGrpSpPr/>
          <p:nvPr/>
        </p:nvGrpSpPr>
        <p:grpSpPr>
          <a:xfrm>
            <a:off x="-71925" y="1746000"/>
            <a:ext cx="4894374" cy="4752131"/>
            <a:chOff x="-71925" y="1746000"/>
            <a:chExt cx="4894374" cy="4752131"/>
          </a:xfrm>
        </p:grpSpPr>
        <p:pic>
          <p:nvPicPr>
            <p:cNvPr id="603" name="Google Shape;603;p62"/>
            <p:cNvPicPr preferRelativeResize="0"/>
            <p:nvPr/>
          </p:nvPicPr>
          <p:blipFill rotWithShape="1">
            <a:blip r:embed="rId3">
              <a:alphaModFix/>
            </a:blip>
            <a:srcRect/>
            <a:stretch/>
          </p:blipFill>
          <p:spPr>
            <a:xfrm>
              <a:off x="-71925" y="1746000"/>
              <a:ext cx="4894374" cy="3357711"/>
            </a:xfrm>
            <a:prstGeom prst="rect">
              <a:avLst/>
            </a:prstGeom>
            <a:noFill/>
            <a:ln>
              <a:noFill/>
            </a:ln>
          </p:spPr>
        </p:pic>
        <p:pic>
          <p:nvPicPr>
            <p:cNvPr id="605" name="Google Shape;605;p62" descr="https://lh4.googleusercontent.com/v_5wcXSJhKBF_kH2ZMZsiAsdQHwjNBCS93imYgssm9bbIUFYx2u0biSSAmFvR7cSiQ1enEI-iqALkny2MFa-m6sYsfn2mcsVaApsJMNnlsYjbnt4DhcfDeOhTBBAWpYisRiMSvHMEXc"/>
            <p:cNvPicPr preferRelativeResize="0"/>
            <p:nvPr/>
          </p:nvPicPr>
          <p:blipFill rotWithShape="1">
            <a:blip r:embed="rId4">
              <a:alphaModFix/>
            </a:blip>
            <a:srcRect l="9810" r="53225" b="16555"/>
            <a:stretch/>
          </p:blipFill>
          <p:spPr>
            <a:xfrm>
              <a:off x="1814286" y="5167311"/>
              <a:ext cx="1054463" cy="1330820"/>
            </a:xfrm>
            <a:prstGeom prst="rect">
              <a:avLst/>
            </a:prstGeom>
            <a:noFill/>
            <a:ln>
              <a:noFill/>
            </a:ln>
          </p:spPr>
        </p:pic>
      </p:grpSp>
      <p:grpSp>
        <p:nvGrpSpPr>
          <p:cNvPr id="3" name="グループ化 2">
            <a:extLst>
              <a:ext uri="{FF2B5EF4-FFF2-40B4-BE49-F238E27FC236}">
                <a16:creationId xmlns:a16="http://schemas.microsoft.com/office/drawing/2014/main" id="{5F27664A-43C5-8F43-AEF0-D2FB517522D4}"/>
              </a:ext>
            </a:extLst>
          </p:cNvPr>
          <p:cNvGrpSpPr/>
          <p:nvPr/>
        </p:nvGrpSpPr>
        <p:grpSpPr>
          <a:xfrm>
            <a:off x="4904425" y="1690825"/>
            <a:ext cx="4141626" cy="4807306"/>
            <a:chOff x="4904425" y="1690825"/>
            <a:chExt cx="4141626" cy="4807306"/>
          </a:xfrm>
        </p:grpSpPr>
        <p:pic>
          <p:nvPicPr>
            <p:cNvPr id="604" name="Google Shape;604;p62"/>
            <p:cNvPicPr preferRelativeResize="0"/>
            <p:nvPr/>
          </p:nvPicPr>
          <p:blipFill rotWithShape="1">
            <a:blip r:embed="rId5">
              <a:alphaModFix/>
            </a:blip>
            <a:srcRect/>
            <a:stretch/>
          </p:blipFill>
          <p:spPr>
            <a:xfrm>
              <a:off x="4904425" y="1690825"/>
              <a:ext cx="4141626" cy="3412747"/>
            </a:xfrm>
            <a:prstGeom prst="rect">
              <a:avLst/>
            </a:prstGeom>
            <a:noFill/>
            <a:ln>
              <a:noFill/>
            </a:ln>
          </p:spPr>
        </p:pic>
        <p:pic>
          <p:nvPicPr>
            <p:cNvPr id="606" name="Google Shape;606;p62" descr="https://lh4.googleusercontent.com/v_5wcXSJhKBF_kH2ZMZsiAsdQHwjNBCS93imYgssm9bbIUFYx2u0biSSAmFvR7cSiQ1enEI-iqALkny2MFa-m6sYsfn2mcsVaApsJMNnlsYjbnt4DhcfDeOhTBBAWpYisRiMSvHMEXc"/>
            <p:cNvPicPr preferRelativeResize="0"/>
            <p:nvPr/>
          </p:nvPicPr>
          <p:blipFill rotWithShape="1">
            <a:blip r:embed="rId4">
              <a:alphaModFix/>
            </a:blip>
            <a:srcRect l="58923" b="16555"/>
            <a:stretch/>
          </p:blipFill>
          <p:spPr>
            <a:xfrm>
              <a:off x="6357257" y="5167311"/>
              <a:ext cx="1171798" cy="1330820"/>
            </a:xfrm>
            <a:prstGeom prst="rect">
              <a:avLst/>
            </a:prstGeom>
            <a:noFill/>
            <a:ln>
              <a:noFill/>
            </a:ln>
          </p:spPr>
        </p:pic>
      </p:grpSp>
      <p:sp>
        <p:nvSpPr>
          <p:cNvPr id="607" name="Google Shape;607;p62"/>
          <p:cNvSpPr txBox="1"/>
          <p:nvPr/>
        </p:nvSpPr>
        <p:spPr>
          <a:xfrm>
            <a:off x="1511775" y="6250200"/>
            <a:ext cx="16620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convetional test point</a:t>
            </a:r>
            <a:endParaRPr/>
          </a:p>
        </p:txBody>
      </p:sp>
      <p:sp>
        <p:nvSpPr>
          <p:cNvPr id="608" name="Google Shape;608;p62"/>
          <p:cNvSpPr txBox="1"/>
          <p:nvPr/>
        </p:nvSpPr>
        <p:spPr>
          <a:xfrm>
            <a:off x="5996925" y="6250200"/>
            <a:ext cx="1956600" cy="607800"/>
          </a:xfrm>
          <a:prstGeom prst="rect">
            <a:avLst/>
          </a:prstGeom>
          <a:noFill/>
          <a:ln>
            <a:noFill/>
          </a:ln>
        </p:spPr>
        <p:txBody>
          <a:bodyPr spcFirstLastPara="1" wrap="square" lIns="91425" tIns="91425" rIns="91425" bIns="91425" anchor="ctr" anchorCtr="0">
            <a:noAutofit/>
          </a:bodyPr>
          <a:lstStyle/>
          <a:p>
            <a:pPr marL="0" marR="0" lvl="0" indent="76200" algn="ctr"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displeace</a:t>
            </a:r>
            <a:r>
              <a:rPr lang="en-US" altLang="ja-JP" sz="1050" b="0" i="0" u="none" strike="noStrike" cap="none" dirty="0">
                <a:solidFill>
                  <a:srgbClr val="222222"/>
                </a:solidFill>
                <a:highlight>
                  <a:srgbClr val="FFFFFF"/>
                </a:highlight>
                <a:latin typeface="Arial"/>
                <a:ea typeface="Arial"/>
                <a:cs typeface="Arial"/>
                <a:sym typeface="Arial"/>
              </a:rPr>
              <a:t>d</a:t>
            </a:r>
            <a:r>
              <a:rPr lang="ja-JP" sz="1050" b="0" i="0" u="none" strike="noStrike" cap="none">
                <a:solidFill>
                  <a:srgbClr val="222222"/>
                </a:solidFill>
                <a:highlight>
                  <a:srgbClr val="FFFFFF"/>
                </a:highlight>
                <a:latin typeface="Arial"/>
                <a:ea typeface="Arial"/>
                <a:cs typeface="Arial"/>
                <a:sym typeface="Arial"/>
              </a:rPr>
              <a:t> test point</a:t>
            </a:r>
            <a:endParaRPr dirty="0"/>
          </a:p>
        </p:txBody>
      </p:sp>
      <p:sp>
        <p:nvSpPr>
          <p:cNvPr id="609" name="Google Shape;609;p62"/>
          <p:cNvSpPr txBox="1"/>
          <p:nvPr/>
        </p:nvSpPr>
        <p:spPr>
          <a:xfrm>
            <a:off x="2057400" y="51800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2"/>
          <p:cNvSpPr txBox="1"/>
          <p:nvPr/>
        </p:nvSpPr>
        <p:spPr>
          <a:xfrm>
            <a:off x="6580650" y="51546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テキスト ボックス 12">
            <a:extLst>
              <a:ext uri="{FF2B5EF4-FFF2-40B4-BE49-F238E27FC236}">
                <a16:creationId xmlns:a16="http://schemas.microsoft.com/office/drawing/2014/main" id="{2B50E5DE-60B9-DD47-B183-29112069BB80}"/>
              </a:ext>
            </a:extLst>
          </p:cNvPr>
          <p:cNvSpPr txBox="1"/>
          <p:nvPr/>
        </p:nvSpPr>
        <p:spPr>
          <a:xfrm>
            <a:off x="5800856" y="5206250"/>
            <a:ext cx="228460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180 is </a:t>
            </a:r>
            <a:r>
              <a:rPr kumimoji="1" lang="en-US" altLang="ja-JP" sz="2800" dirty="0" err="1"/>
              <a:t>bertter</a:t>
            </a:r>
            <a:endParaRPr kumimoji="1" lang="ja-JP" altLang="en-US" sz="2800"/>
          </a:p>
        </p:txBody>
      </p:sp>
    </p:spTree>
    <p:extLst>
      <p:ext uri="{BB962C8B-B14F-4D97-AF65-F5344CB8AC3E}">
        <p14:creationId xmlns:p14="http://schemas.microsoft.com/office/powerpoint/2010/main" val="34820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3"/>
          <p:cNvPicPr preferRelativeResize="0"/>
          <p:nvPr/>
        </p:nvPicPr>
        <p:blipFill rotWithShape="1">
          <a:blip r:embed="rId3">
            <a:alphaModFix/>
          </a:blip>
          <a:srcRect/>
          <a:stretch/>
        </p:blipFill>
        <p:spPr>
          <a:xfrm>
            <a:off x="1124857" y="1687284"/>
            <a:ext cx="6894285" cy="5144894"/>
          </a:xfrm>
          <a:prstGeom prst="rect">
            <a:avLst/>
          </a:prstGeom>
          <a:noFill/>
          <a:ln>
            <a:noFill/>
          </a:ln>
        </p:spPr>
      </p:pic>
      <p:sp>
        <p:nvSpPr>
          <p:cNvPr id="616" name="Google Shape;616;p6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000" b="0" i="0" u="none" strike="noStrike" cap="none">
                <a:solidFill>
                  <a:schemeClr val="dk1"/>
                </a:solidFill>
                <a:latin typeface="Calibri"/>
                <a:ea typeface="Calibri"/>
                <a:cs typeface="Calibri"/>
                <a:sym typeface="Calibri"/>
              </a:rPr>
              <a:t>HFA10-2、RGC_OCTから算出するRGC数</a:t>
            </a:r>
            <a:endParaRPr/>
          </a:p>
          <a:p>
            <a:pPr marL="0" marR="0" lvl="0" indent="0" algn="l" rtl="0">
              <a:lnSpc>
                <a:spcPct val="9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緑内障病期＋正常</a:t>
            </a:r>
            <a:endParaRPr/>
          </a:p>
        </p:txBody>
      </p:sp>
      <p:sp>
        <p:nvSpPr>
          <p:cNvPr id="617" name="Google Shape;617;p63"/>
          <p:cNvSpPr txBox="1"/>
          <p:nvPr/>
        </p:nvSpPr>
        <p:spPr>
          <a:xfrm>
            <a:off x="2720925" y="3274400"/>
            <a:ext cx="2566500" cy="4770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緑内障は360度と一致</a:t>
            </a:r>
            <a:endParaRPr/>
          </a:p>
        </p:txBody>
      </p:sp>
      <p:sp>
        <p:nvSpPr>
          <p:cNvPr id="618" name="Google Shape;618;p63"/>
          <p:cNvSpPr txBox="1"/>
          <p:nvPr/>
        </p:nvSpPr>
        <p:spPr>
          <a:xfrm>
            <a:off x="5159325" y="1856050"/>
            <a:ext cx="2566500" cy="477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正常は180度と一致</a:t>
            </a:r>
            <a:endParaRPr/>
          </a:p>
        </p:txBody>
      </p:sp>
    </p:spTree>
    <p:extLst>
      <p:ext uri="{BB962C8B-B14F-4D97-AF65-F5344CB8AC3E}">
        <p14:creationId xmlns:p14="http://schemas.microsoft.com/office/powerpoint/2010/main" val="1298920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Why?</a:t>
            </a:r>
            <a:endParaRPr/>
          </a:p>
        </p:txBody>
      </p:sp>
      <p:grpSp>
        <p:nvGrpSpPr>
          <p:cNvPr id="625" name="Google Shape;625;p64"/>
          <p:cNvGrpSpPr/>
          <p:nvPr/>
        </p:nvGrpSpPr>
        <p:grpSpPr>
          <a:xfrm>
            <a:off x="1748452" y="1704763"/>
            <a:ext cx="5646852" cy="4229984"/>
            <a:chOff x="2447988" y="2108200"/>
            <a:chExt cx="4516759" cy="3383447"/>
          </a:xfrm>
        </p:grpSpPr>
        <p:pic>
          <p:nvPicPr>
            <p:cNvPr id="626" name="Google Shape;626;p64"/>
            <p:cNvPicPr preferRelativeResize="0"/>
            <p:nvPr/>
          </p:nvPicPr>
          <p:blipFill rotWithShape="1">
            <a:blip r:embed="rId3">
              <a:alphaModFix/>
            </a:blip>
            <a:srcRect/>
            <a:stretch/>
          </p:blipFill>
          <p:spPr>
            <a:xfrm>
              <a:off x="2447988" y="2108200"/>
              <a:ext cx="4195443" cy="3383447"/>
            </a:xfrm>
            <a:prstGeom prst="rect">
              <a:avLst/>
            </a:prstGeom>
            <a:noFill/>
            <a:ln>
              <a:noFill/>
            </a:ln>
          </p:spPr>
        </p:pic>
        <p:sp>
          <p:nvSpPr>
            <p:cNvPr id="627" name="Google Shape;627;p64"/>
            <p:cNvSpPr/>
            <p:nvPr/>
          </p:nvSpPr>
          <p:spPr>
            <a:xfrm>
              <a:off x="3949147" y="2239618"/>
              <a:ext cx="3015600" cy="98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sp>
        <p:nvSpPr>
          <p:cNvPr id="628" name="Google Shape;628;p64"/>
          <p:cNvSpPr txBox="1"/>
          <p:nvPr/>
        </p:nvSpPr>
        <p:spPr>
          <a:xfrm>
            <a:off x="4233756" y="1804577"/>
            <a:ext cx="2341800" cy="646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model</a:t>
            </a:r>
            <a:endParaRPr/>
          </a:p>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中心RGCが発散</a:t>
            </a:r>
            <a:endParaRPr/>
          </a:p>
        </p:txBody>
      </p:sp>
      <p:sp>
        <p:nvSpPr>
          <p:cNvPr id="629" name="Google Shape;629;p64"/>
          <p:cNvSpPr/>
          <p:nvPr/>
        </p:nvSpPr>
        <p:spPr>
          <a:xfrm>
            <a:off x="2887153" y="1960577"/>
            <a:ext cx="901200" cy="490200"/>
          </a:xfrm>
          <a:prstGeom prst="ellipse">
            <a:avLst/>
          </a:prstGeom>
          <a:noFill/>
          <a:ln w="349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30" name="Google Shape;630;p64"/>
          <p:cNvPicPr preferRelativeResize="0"/>
          <p:nvPr/>
        </p:nvPicPr>
        <p:blipFill rotWithShape="1">
          <a:blip r:embed="rId4">
            <a:alphaModFix/>
          </a:blip>
          <a:srcRect/>
          <a:stretch/>
        </p:blipFill>
        <p:spPr>
          <a:xfrm>
            <a:off x="6243381" y="3051638"/>
            <a:ext cx="2758429" cy="1078444"/>
          </a:xfrm>
          <a:prstGeom prst="rect">
            <a:avLst/>
          </a:prstGeom>
          <a:noFill/>
          <a:ln>
            <a:noFill/>
          </a:ln>
        </p:spPr>
      </p:pic>
      <p:sp>
        <p:nvSpPr>
          <p:cNvPr id="631" name="Google Shape;631;p64"/>
          <p:cNvSpPr/>
          <p:nvPr/>
        </p:nvSpPr>
        <p:spPr>
          <a:xfrm>
            <a:off x="5192644" y="6381398"/>
            <a:ext cx="3712200" cy="699900"/>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Raza AS, Hood DC.  IOVS. 2015</a:t>
            </a:r>
            <a:endParaRPr/>
          </a:p>
        </p:txBody>
      </p:sp>
    </p:spTree>
    <p:extLst>
      <p:ext uri="{BB962C8B-B14F-4D97-AF65-F5344CB8AC3E}">
        <p14:creationId xmlns:p14="http://schemas.microsoft.com/office/powerpoint/2010/main" val="22996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Factors affecting SF relationships</a:t>
            </a:r>
            <a:endParaRPr/>
          </a:p>
        </p:txBody>
      </p:sp>
      <p:sp>
        <p:nvSpPr>
          <p:cNvPr id="638" name="Google Shape;638;p65"/>
          <p:cNvSpPr txBox="1">
            <a:spLocks noGrp="1"/>
          </p:cNvSpPr>
          <p:nvPr>
            <p:ph type="body" idx="1"/>
          </p:nvPr>
        </p:nvSpPr>
        <p:spPr>
          <a:xfrm>
            <a:off x="827584" y="1825624"/>
            <a:ext cx="7865842" cy="43513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HFA、OCTの測定のばらつき</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OCT［um］（linear）、HFA［dB］（log）の違い</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個人の特性や緑内障病期による差異</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RNFLTの構成成分が不明；神経線維or支持細胞、etc</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視神経乳頭、黄斑、縫合の位置対応のバリエーション</a:t>
            </a:r>
            <a:endParaRPr dirty="0"/>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p:txBody>
      </p:sp>
      <p:sp>
        <p:nvSpPr>
          <p:cNvPr id="639" name="Google Shape;639;p65"/>
          <p:cNvSpPr txBox="1"/>
          <p:nvPr/>
        </p:nvSpPr>
        <p:spPr>
          <a:xfrm>
            <a:off x="3275856" y="6176963"/>
            <a:ext cx="566908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1" i="0" u="none" strike="noStrike" cap="none">
                <a:solidFill>
                  <a:schemeClr val="dk1"/>
                </a:solidFill>
                <a:latin typeface="Calibri"/>
                <a:ea typeface="Calibri"/>
                <a:cs typeface="Calibri"/>
                <a:sym typeface="Calibri"/>
              </a:rPr>
              <a:t>Diagnosis of Primary Open Angle Glaucoma: WGA consensus series - 10</a:t>
            </a:r>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7770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小括</a:t>
            </a:r>
            <a:endParaRPr lang="en-US" dirty="0"/>
          </a:p>
        </p:txBody>
      </p:sp>
      <p:sp>
        <p:nvSpPr>
          <p:cNvPr id="3" name="Content Placeholder 2"/>
          <p:cNvSpPr>
            <a:spLocks noGrp="1"/>
          </p:cNvSpPr>
          <p:nvPr>
            <p:ph idx="1"/>
          </p:nvPr>
        </p:nvSpPr>
        <p:spPr>
          <a:xfrm>
            <a:off x="628650" y="2129011"/>
            <a:ext cx="8210550" cy="671915"/>
          </a:xfrm>
        </p:spPr>
        <p:txBody>
          <a:bodyPr>
            <a:noAutofit/>
          </a:bodyPr>
          <a:lstStyle/>
          <a:p>
            <a:pPr>
              <a:lnSpc>
                <a:spcPct val="150000"/>
              </a:lnSpc>
            </a:pPr>
            <a:r>
              <a:rPr lang="en-US" sz="3200" dirty="0">
                <a:latin typeface="+mn-ea"/>
              </a:rPr>
              <a:t>HFA10-2</a:t>
            </a:r>
            <a:r>
              <a:rPr lang="ja-JP" altLang="en-US" sz="3200" dirty="0">
                <a:latin typeface="+mn-ea"/>
              </a:rPr>
              <a:t>による</a:t>
            </a:r>
            <a:r>
              <a:rPr lang="en-US" sz="3200" dirty="0">
                <a:latin typeface="+mn-ea"/>
              </a:rPr>
              <a:t>RGC</a:t>
            </a:r>
            <a:r>
              <a:rPr lang="ja-JP" altLang="en-US" sz="3200" dirty="0">
                <a:latin typeface="+mn-ea"/>
              </a:rPr>
              <a:t>推定は臨床的に有用性</a:t>
            </a:r>
            <a:r>
              <a:rPr lang="ja-JP" altLang="en-US" sz="3200">
                <a:latin typeface="+mn-ea"/>
              </a:rPr>
              <a:t>がある</a:t>
            </a:r>
            <a:endParaRPr lang="en-US" altLang="ja-JP" sz="3200" dirty="0">
              <a:latin typeface="+mn-ea"/>
            </a:endParaRPr>
          </a:p>
          <a:p>
            <a:pPr>
              <a:lnSpc>
                <a:spcPct val="150000"/>
              </a:lnSpc>
            </a:pPr>
            <a:r>
              <a:rPr lang="en-US" altLang="ja-JP" sz="3200" dirty="0">
                <a:latin typeface="+mn-ea"/>
              </a:rPr>
              <a:t>Displacement</a:t>
            </a:r>
            <a:r>
              <a:rPr lang="ja-JP" altLang="en-US" sz="3200">
                <a:latin typeface="+mn-ea"/>
              </a:rPr>
              <a:t>は、中心</a:t>
            </a:r>
            <a:r>
              <a:rPr lang="en-US" altLang="ja-JP" sz="3200" dirty="0">
                <a:latin typeface="+mn-ea"/>
              </a:rPr>
              <a:t>10</a:t>
            </a:r>
            <a:r>
              <a:rPr lang="ja-JP" altLang="en-US" sz="3200">
                <a:latin typeface="+mn-ea"/>
              </a:rPr>
              <a:t>度の</a:t>
            </a:r>
            <a:r>
              <a:rPr lang="en-US" altLang="ja-JP" sz="3200" dirty="0">
                <a:latin typeface="+mn-ea"/>
              </a:rPr>
              <a:t>RGC_HFA</a:t>
            </a:r>
            <a:r>
              <a:rPr lang="ja-JP" altLang="en-US" sz="3200" dirty="0">
                <a:latin typeface="+mn-ea"/>
              </a:rPr>
              <a:t>と</a:t>
            </a:r>
            <a:r>
              <a:rPr lang="en-US" altLang="ja-JP" sz="3200" dirty="0">
                <a:latin typeface="+mn-ea"/>
              </a:rPr>
              <a:t>RGC_OCT</a:t>
            </a:r>
            <a:r>
              <a:rPr lang="ja-JP" altLang="en-US" sz="3200" dirty="0">
                <a:latin typeface="+mn-ea"/>
              </a:rPr>
              <a:t>の整合性を</a:t>
            </a:r>
            <a:r>
              <a:rPr lang="ja-JP" altLang="en-US" sz="3200">
                <a:latin typeface="+mn-ea"/>
              </a:rPr>
              <a:t>改善する</a:t>
            </a:r>
            <a:endParaRPr lang="en-US" altLang="ja-JP" sz="3200" dirty="0">
              <a:latin typeface="+mn-ea"/>
            </a:endParaRPr>
          </a:p>
          <a:p>
            <a:endParaRPr lang="en-US" altLang="ja-JP" sz="3200" dirty="0">
              <a:latin typeface="+mn-ea"/>
            </a:endParaRPr>
          </a:p>
          <a:p>
            <a:endParaRPr lang="en-US" altLang="ja-JP" sz="3200" dirty="0">
              <a:latin typeface="+mn-ea"/>
            </a:endParaRPr>
          </a:p>
          <a:p>
            <a:endParaRPr lang="en-US" altLang="ja-JP" sz="3200" dirty="0">
              <a:latin typeface="+mn-ea"/>
            </a:endParaRPr>
          </a:p>
          <a:p>
            <a:pPr marL="0" indent="0">
              <a:buNone/>
            </a:pPr>
            <a:endParaRPr lang="en-US" altLang="ja-JP" sz="3200" dirty="0">
              <a:latin typeface="+mn-ea"/>
            </a:endParaRPr>
          </a:p>
          <a:p>
            <a:pPr marL="0" indent="0">
              <a:buNone/>
            </a:pPr>
            <a:endParaRPr lang="ja-JP" altLang="en-US" sz="3200" dirty="0">
              <a:latin typeface="+mn-ea"/>
            </a:endParaRPr>
          </a:p>
        </p:txBody>
      </p:sp>
    </p:spTree>
    <p:extLst>
      <p:ext uri="{BB962C8B-B14F-4D97-AF65-F5344CB8AC3E}">
        <p14:creationId xmlns:p14="http://schemas.microsoft.com/office/powerpoint/2010/main" val="4047439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F639CA-F909-AC45-916C-5E40DE06AF1B}"/>
              </a:ext>
            </a:extLst>
          </p:cNvPr>
          <p:cNvPicPr>
            <a:picLocks noChangeAspect="1"/>
          </p:cNvPicPr>
          <p:nvPr/>
        </p:nvPicPr>
        <p:blipFill>
          <a:blip r:embed="rId3"/>
          <a:stretch>
            <a:fillRect/>
          </a:stretch>
        </p:blipFill>
        <p:spPr>
          <a:xfrm>
            <a:off x="914400" y="685800"/>
            <a:ext cx="7315200" cy="5486400"/>
          </a:xfrm>
          <a:prstGeom prst="rect">
            <a:avLst/>
          </a:prstGeom>
        </p:spPr>
      </p:pic>
      <p:pic>
        <p:nvPicPr>
          <p:cNvPr id="6" name="図 5">
            <a:extLst>
              <a:ext uri="{FF2B5EF4-FFF2-40B4-BE49-F238E27FC236}">
                <a16:creationId xmlns:a16="http://schemas.microsoft.com/office/drawing/2014/main" id="{853696B6-789B-C74B-8B90-3B8D679F1B39}"/>
              </a:ext>
            </a:extLst>
          </p:cNvPr>
          <p:cNvPicPr>
            <a:picLocks noChangeAspect="1"/>
          </p:cNvPicPr>
          <p:nvPr/>
        </p:nvPicPr>
        <p:blipFill>
          <a:blip r:embed="rId4"/>
          <a:stretch>
            <a:fillRect/>
          </a:stretch>
        </p:blipFill>
        <p:spPr>
          <a:xfrm>
            <a:off x="914400" y="685800"/>
            <a:ext cx="7315200" cy="5486400"/>
          </a:xfrm>
          <a:prstGeom prst="rect">
            <a:avLst/>
          </a:prstGeom>
        </p:spPr>
      </p:pic>
      <p:sp>
        <p:nvSpPr>
          <p:cNvPr id="2" name="タイトル 1">
            <a:extLst>
              <a:ext uri="{FF2B5EF4-FFF2-40B4-BE49-F238E27FC236}">
                <a16:creationId xmlns:a16="http://schemas.microsoft.com/office/drawing/2014/main" id="{B4DA9356-6469-824B-8C17-12AA5B23D44D}"/>
              </a:ext>
            </a:extLst>
          </p:cNvPr>
          <p:cNvSpPr>
            <a:spLocks noGrp="1"/>
          </p:cNvSpPr>
          <p:nvPr>
            <p:ph type="title"/>
          </p:nvPr>
        </p:nvSpPr>
        <p:spPr/>
        <p:txBody>
          <a:bodyPr/>
          <a:lstStyle/>
          <a:p>
            <a:r>
              <a:rPr kumimoji="1" lang="en-US" altLang="ja-JP" dirty="0"/>
              <a:t>24-2c</a:t>
            </a:r>
            <a:r>
              <a:rPr kumimoji="1" lang="ja-JP" altLang="en-US"/>
              <a:t>配列</a:t>
            </a:r>
            <a:r>
              <a:rPr kumimoji="1" lang="en-US" altLang="ja-JP" dirty="0"/>
              <a:t> (R)</a:t>
            </a:r>
            <a:endParaRPr kumimoji="1" lang="ja-JP" altLang="en-US"/>
          </a:p>
        </p:txBody>
      </p:sp>
      <p:sp>
        <p:nvSpPr>
          <p:cNvPr id="7" name="テキスト ボックス 6">
            <a:extLst>
              <a:ext uri="{FF2B5EF4-FFF2-40B4-BE49-F238E27FC236}">
                <a16:creationId xmlns:a16="http://schemas.microsoft.com/office/drawing/2014/main" id="{0E1BE2C0-1512-E642-ACD5-A79C228F2C3F}"/>
              </a:ext>
            </a:extLst>
          </p:cNvPr>
          <p:cNvSpPr txBox="1"/>
          <p:nvPr/>
        </p:nvSpPr>
        <p:spPr>
          <a:xfrm>
            <a:off x="1851949" y="5829964"/>
            <a:ext cx="544010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a:t>
            </a:r>
            <a:r>
              <a:rPr kumimoji="1" lang="en-US" altLang="ja-JP" sz="2400" dirty="0"/>
              <a:t>24-2</a:t>
            </a:r>
            <a:r>
              <a:rPr kumimoji="1" lang="ja-JP" altLang="en-US" sz="2400"/>
              <a:t>測定点に</a:t>
            </a:r>
            <a:r>
              <a:rPr kumimoji="1" lang="en-US" altLang="ja-JP" sz="2400" dirty="0"/>
              <a:t>10-2</a:t>
            </a:r>
            <a:r>
              <a:rPr kumimoji="1" lang="ja-JP" altLang="en-US" sz="2400"/>
              <a:t>の</a:t>
            </a:r>
            <a:r>
              <a:rPr kumimoji="1" lang="en-US" altLang="ja-JP" sz="2400" dirty="0"/>
              <a:t>10</a:t>
            </a:r>
            <a:r>
              <a:rPr kumimoji="1" lang="ja-JP" altLang="en-US" sz="2400"/>
              <a:t>測定点を追加</a:t>
            </a:r>
          </a:p>
        </p:txBody>
      </p:sp>
    </p:spTree>
    <p:extLst>
      <p:ext uri="{BB962C8B-B14F-4D97-AF65-F5344CB8AC3E}">
        <p14:creationId xmlns:p14="http://schemas.microsoft.com/office/powerpoint/2010/main" val="30502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CFED6-A564-A449-9750-EC816C0F4FF6}"/>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9F0AB06-59B0-0144-A522-544B6308CDDE}"/>
              </a:ext>
            </a:extLst>
          </p:cNvPr>
          <p:cNvSpPr>
            <a:spLocks noGrp="1"/>
          </p:cNvSpPr>
          <p:nvPr>
            <p:ph type="body" idx="1"/>
          </p:nvPr>
        </p:nvSpPr>
        <p:spPr/>
        <p:txBody>
          <a:bodyPr/>
          <a:lstStyle/>
          <a:p>
            <a:pPr marL="50800" indent="0">
              <a:buNone/>
            </a:pPr>
            <a:endParaRPr lang="en-US" altLang="ja-JP" dirty="0">
              <a:latin typeface="+mn-ea"/>
            </a:endParaRPr>
          </a:p>
          <a:p>
            <a:r>
              <a:rPr lang="ja-JP" altLang="en-US">
                <a:latin typeface="+mn-ea"/>
              </a:rPr>
              <a:t>今後も機能と構造の対応の理解が必要</a:t>
            </a:r>
            <a:endParaRPr lang="en-US" altLang="ja-JP" dirty="0">
              <a:latin typeface="+mn-ea"/>
            </a:endParaRPr>
          </a:p>
          <a:p>
            <a:endParaRPr lang="en-US" altLang="ja-JP" dirty="0">
              <a:latin typeface="+mn-ea"/>
            </a:endParaRPr>
          </a:p>
          <a:p>
            <a:endParaRPr lang="en-US" altLang="ja-JP" dirty="0">
              <a:latin typeface="+mn-ea"/>
            </a:endParaRPr>
          </a:p>
          <a:p>
            <a:r>
              <a:rPr lang="ja-JP" altLang="en-US">
                <a:latin typeface="+mn-ea"/>
              </a:rPr>
              <a:t>ご清聴ありがとうございました</a:t>
            </a:r>
            <a:endParaRPr lang="en-US" altLang="ja-JP" dirty="0">
              <a:latin typeface="+mn-ea"/>
            </a:endParaRPr>
          </a:p>
        </p:txBody>
      </p:sp>
    </p:spTree>
    <p:extLst>
      <p:ext uri="{BB962C8B-B14F-4D97-AF65-F5344CB8AC3E}">
        <p14:creationId xmlns:p14="http://schemas.microsoft.com/office/powerpoint/2010/main" val="285838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extLst>
      <p:ext uri="{BB962C8B-B14F-4D97-AF65-F5344CB8AC3E}">
        <p14:creationId xmlns:p14="http://schemas.microsoft.com/office/powerpoint/2010/main" val="216547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4738" y="1556792"/>
            <a:ext cx="6654524" cy="4569440"/>
          </a:xfrm>
          <a:prstGeom prst="rect">
            <a:avLst/>
          </a:prstGeom>
        </p:spPr>
      </p:pic>
      <p:sp>
        <p:nvSpPr>
          <p:cNvPr id="6" name="テキスト ボックス 2"/>
          <p:cNvSpPr txBox="1">
            <a:spLocks noChangeArrowheads="1"/>
          </p:cNvSpPr>
          <p:nvPr/>
        </p:nvSpPr>
        <p:spPr bwMode="auto">
          <a:xfrm>
            <a:off x="2188174" y="122149"/>
            <a:ext cx="4767652"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緑内障診断；</a:t>
            </a:r>
            <a:r>
              <a:rPr lang="en-US" altLang="ja-JP" sz="3200" dirty="0">
                <a:solidFill>
                  <a:srgbClr val="000000"/>
                </a:solidFill>
              </a:rPr>
              <a:t>OCT vs SAP</a:t>
            </a:r>
          </a:p>
          <a:p>
            <a:pPr eaLnBrk="1" hangingPunct="1"/>
            <a:endParaRPr lang="ja-JP" altLang="en-US" sz="3200" dirty="0">
              <a:solidFill>
                <a:srgbClr val="000000"/>
              </a:solidFill>
            </a:endParaRPr>
          </a:p>
        </p:txBody>
      </p:sp>
      <p:grpSp>
        <p:nvGrpSpPr>
          <p:cNvPr id="11" name="Group 10"/>
          <p:cNvGrpSpPr/>
          <p:nvPr/>
        </p:nvGrpSpPr>
        <p:grpSpPr>
          <a:xfrm>
            <a:off x="4860032" y="908720"/>
            <a:ext cx="1282723" cy="5472608"/>
            <a:chOff x="4860032" y="908720"/>
            <a:chExt cx="1282723" cy="5472608"/>
          </a:xfrm>
        </p:grpSpPr>
        <p:sp>
          <p:nvSpPr>
            <p:cNvPr id="5" name="Rounded Rectangle 4"/>
            <p:cNvSpPr/>
            <p:nvPr/>
          </p:nvSpPr>
          <p:spPr>
            <a:xfrm>
              <a:off x="4932040" y="1412776"/>
              <a:ext cx="936104" cy="49685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60032" y="908720"/>
              <a:ext cx="128272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000" dirty="0"/>
                <a:t>SAP 診断</a:t>
              </a:r>
            </a:p>
          </p:txBody>
        </p:sp>
      </p:grpSp>
      <p:grpSp>
        <p:nvGrpSpPr>
          <p:cNvPr id="10" name="Group 9"/>
          <p:cNvGrpSpPr/>
          <p:nvPr/>
        </p:nvGrpSpPr>
        <p:grpSpPr>
          <a:xfrm>
            <a:off x="1115616" y="908720"/>
            <a:ext cx="1129185" cy="3024336"/>
            <a:chOff x="1115616" y="908720"/>
            <a:chExt cx="1129185" cy="3024336"/>
          </a:xfrm>
        </p:grpSpPr>
        <p:sp>
          <p:nvSpPr>
            <p:cNvPr id="8" name="Rounded Rectangle 7"/>
            <p:cNvSpPr/>
            <p:nvPr/>
          </p:nvSpPr>
          <p:spPr>
            <a:xfrm>
              <a:off x="1187624" y="1484784"/>
              <a:ext cx="936104" cy="2448272"/>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115616" y="908720"/>
              <a:ext cx="112918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ja-JP" sz="2000" dirty="0"/>
                <a:t>OCT</a:t>
              </a:r>
              <a:r>
                <a:rPr lang="ja-JP" altLang="en-US" sz="2000" dirty="0"/>
                <a:t>検出</a:t>
              </a:r>
              <a:endParaRPr lang="en-US" sz="2000" dirty="0"/>
            </a:p>
          </p:txBody>
        </p:sp>
      </p:grpSp>
      <p:sp>
        <p:nvSpPr>
          <p:cNvPr id="12" name="TextBox 11"/>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spTree>
    <p:extLst>
      <p:ext uri="{BB962C8B-B14F-4D97-AF65-F5344CB8AC3E}">
        <p14:creationId xmlns:p14="http://schemas.microsoft.com/office/powerpoint/2010/main" val="41001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CDFE9F1-60C1-A546-8DBB-5B262D463F2C}"/>
              </a:ext>
            </a:extLst>
          </p:cNvPr>
          <p:cNvGrpSpPr/>
          <p:nvPr/>
        </p:nvGrpSpPr>
        <p:grpSpPr>
          <a:xfrm>
            <a:off x="285318" y="2087563"/>
            <a:ext cx="8500340" cy="2755900"/>
            <a:chOff x="390979" y="2273300"/>
            <a:chExt cx="9479642" cy="3073400"/>
          </a:xfrm>
        </p:grpSpPr>
        <p:pic>
          <p:nvPicPr>
            <p:cNvPr id="2" name="図 1">
              <a:extLst>
                <a:ext uri="{FF2B5EF4-FFF2-40B4-BE49-F238E27FC236}">
                  <a16:creationId xmlns:a16="http://schemas.microsoft.com/office/drawing/2014/main" id="{B457466F-0DEC-BF4C-821C-65D3AF5C0F52}"/>
                </a:ext>
              </a:extLst>
            </p:cNvPr>
            <p:cNvPicPr>
              <a:picLocks noChangeAspect="1"/>
            </p:cNvPicPr>
            <p:nvPr/>
          </p:nvPicPr>
          <p:blipFill>
            <a:blip r:embed="rId3"/>
            <a:stretch>
              <a:fillRect/>
            </a:stretch>
          </p:blipFill>
          <p:spPr>
            <a:xfrm>
              <a:off x="5130800" y="2273300"/>
              <a:ext cx="4739821" cy="3073400"/>
            </a:xfrm>
            <a:prstGeom prst="rect">
              <a:avLst/>
            </a:prstGeom>
          </p:spPr>
        </p:pic>
        <p:pic>
          <p:nvPicPr>
            <p:cNvPr id="3" name="図 2">
              <a:extLst>
                <a:ext uri="{FF2B5EF4-FFF2-40B4-BE49-F238E27FC236}">
                  <a16:creationId xmlns:a16="http://schemas.microsoft.com/office/drawing/2014/main" id="{D6CB4FD1-C4A1-AE41-8A5D-E835482E6C79}"/>
                </a:ext>
              </a:extLst>
            </p:cNvPr>
            <p:cNvPicPr>
              <a:picLocks noChangeAspect="1"/>
            </p:cNvPicPr>
            <p:nvPr/>
          </p:nvPicPr>
          <p:blipFill>
            <a:blip r:embed="rId4"/>
            <a:stretch>
              <a:fillRect/>
            </a:stretch>
          </p:blipFill>
          <p:spPr>
            <a:xfrm>
              <a:off x="390979" y="2273300"/>
              <a:ext cx="4739821" cy="3073400"/>
            </a:xfrm>
            <a:prstGeom prst="rect">
              <a:avLst/>
            </a:prstGeom>
          </p:spPr>
        </p:pic>
      </p:grpSp>
      <p:sp>
        <p:nvSpPr>
          <p:cNvPr id="5" name="正方形/長方形 4">
            <a:extLst>
              <a:ext uri="{FF2B5EF4-FFF2-40B4-BE49-F238E27FC236}">
                <a16:creationId xmlns:a16="http://schemas.microsoft.com/office/drawing/2014/main" id="{E552F919-D3DA-614B-B673-60334FD09FD5}"/>
              </a:ext>
            </a:extLst>
          </p:cNvPr>
          <p:cNvSpPr/>
          <p:nvPr/>
        </p:nvSpPr>
        <p:spPr>
          <a:xfrm>
            <a:off x="5639965" y="6399312"/>
            <a:ext cx="3219151" cy="307777"/>
          </a:xfrm>
          <a:prstGeom prst="rect">
            <a:avLst/>
          </a:prstGeom>
        </p:spPr>
        <p:txBody>
          <a:bodyPr wrap="none">
            <a:spAutoFit/>
          </a:bodyPr>
          <a:lstStyle/>
          <a:p>
            <a:r>
              <a:rPr lang="en-US" altLang="ja-JP" dirty="0">
                <a:latin typeface="Helvetica" pitchFamily="2" charset="0"/>
              </a:rPr>
              <a:t> Zhang X et al. Am J Ophthalmol 2017</a:t>
            </a:r>
            <a:endParaRPr lang="en-US" altLang="ja-JP" dirty="0">
              <a:effectLst/>
              <a:latin typeface="Helvetica" pitchFamily="2" charset="0"/>
            </a:endParaRPr>
          </a:p>
        </p:txBody>
      </p:sp>
      <p:sp>
        <p:nvSpPr>
          <p:cNvPr id="6" name="正方形/長方形 5">
            <a:extLst>
              <a:ext uri="{FF2B5EF4-FFF2-40B4-BE49-F238E27FC236}">
                <a16:creationId xmlns:a16="http://schemas.microsoft.com/office/drawing/2014/main" id="{CBB675F6-8500-DD43-BEE8-0B5DC96278F6}"/>
              </a:ext>
            </a:extLst>
          </p:cNvPr>
          <p:cNvSpPr/>
          <p:nvPr/>
        </p:nvSpPr>
        <p:spPr>
          <a:xfrm>
            <a:off x="2154670" y="966173"/>
            <a:ext cx="45720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ja-JP" altLang="en-US">
                <a:latin typeface="Helvetica" pitchFamily="2" charset="0"/>
              </a:rPr>
              <a:t>対象；</a:t>
            </a:r>
            <a:r>
              <a:rPr lang="en-US" altLang="ja-JP" dirty="0">
                <a:latin typeface="Helvetica" pitchFamily="2" charset="0"/>
              </a:rPr>
              <a:t>356 GS+PPG + 153 PG </a:t>
            </a:r>
          </a:p>
          <a:p>
            <a:pPr algn="ctr"/>
            <a:r>
              <a:rPr lang="ja-JP" altLang="en-US">
                <a:effectLst/>
                <a:latin typeface="Helvetica" pitchFamily="2" charset="0"/>
              </a:rPr>
              <a:t>観察期間</a:t>
            </a:r>
            <a:r>
              <a:rPr lang="en-US" altLang="ja-JP" dirty="0">
                <a:effectLst/>
                <a:latin typeface="Helvetica" pitchFamily="2" charset="0"/>
              </a:rPr>
              <a:t> </a:t>
            </a:r>
            <a:r>
              <a:rPr lang="ja-JP" altLang="en-US">
                <a:effectLst/>
                <a:latin typeface="Helvetica" pitchFamily="2" charset="0"/>
              </a:rPr>
              <a:t>平均</a:t>
            </a:r>
            <a:r>
              <a:rPr lang="en-US" altLang="ja-JP" dirty="0">
                <a:effectLst/>
                <a:latin typeface="Helvetica" pitchFamily="2" charset="0"/>
              </a:rPr>
              <a:t>54</a:t>
            </a:r>
            <a:r>
              <a:rPr lang="ja-JP" altLang="en-US">
                <a:latin typeface="Helvetica" pitchFamily="2" charset="0"/>
              </a:rPr>
              <a:t>ヶ月</a:t>
            </a:r>
            <a:endParaRPr lang="en-US" altLang="ja-JP" dirty="0">
              <a:latin typeface="Helvetica" pitchFamily="2" charset="0"/>
            </a:endParaRPr>
          </a:p>
          <a:p>
            <a:pPr algn="ctr"/>
            <a:r>
              <a:rPr lang="en-US" altLang="ja-JP" dirty="0">
                <a:effectLst/>
                <a:latin typeface="Helvetica" pitchFamily="2" charset="0"/>
              </a:rPr>
              <a:t>MD,</a:t>
            </a:r>
            <a:r>
              <a:rPr lang="en-US" altLang="ja-JP" dirty="0">
                <a:latin typeface="Helvetica" pitchFamily="2" charset="0"/>
              </a:rPr>
              <a:t>VFI; event trend</a:t>
            </a:r>
          </a:p>
          <a:p>
            <a:pPr algn="ctr"/>
            <a:r>
              <a:rPr lang="en-US" altLang="ja-JP" dirty="0">
                <a:effectLst/>
                <a:latin typeface="Helvetica" pitchFamily="2" charset="0"/>
              </a:rPr>
              <a:t>OCT </a:t>
            </a:r>
            <a:r>
              <a:rPr lang="en-US" altLang="ja-JP" dirty="0">
                <a:latin typeface="Helvetica" pitchFamily="2" charset="0"/>
              </a:rPr>
              <a:t>(GCC, cpRNFLT); event trend</a:t>
            </a:r>
            <a:endParaRPr lang="en-US" altLang="ja-JP" dirty="0">
              <a:effectLst/>
              <a:latin typeface="Helvetica" pitchFamily="2" charset="0"/>
            </a:endParaRPr>
          </a:p>
        </p:txBody>
      </p:sp>
      <p:sp>
        <p:nvSpPr>
          <p:cNvPr id="7" name="テキスト ボックス 6">
            <a:extLst>
              <a:ext uri="{FF2B5EF4-FFF2-40B4-BE49-F238E27FC236}">
                <a16:creationId xmlns:a16="http://schemas.microsoft.com/office/drawing/2014/main" id="{3C87300B-BB6A-D14E-A2AB-9CB5FF29CD36}"/>
              </a:ext>
            </a:extLst>
          </p:cNvPr>
          <p:cNvSpPr txBox="1"/>
          <p:nvPr/>
        </p:nvSpPr>
        <p:spPr>
          <a:xfrm>
            <a:off x="692693" y="5114072"/>
            <a:ext cx="768559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緑内障進行検出</a:t>
            </a:r>
            <a:r>
              <a:rPr kumimoji="1" lang="ja-JP" altLang="en-US" sz="3600" dirty="0"/>
              <a:t>　</a:t>
            </a:r>
            <a:r>
              <a:rPr kumimoji="1" lang="en-US" altLang="ja-JP" sz="3600" dirty="0"/>
              <a:t>OCT</a:t>
            </a:r>
            <a:r>
              <a:rPr kumimoji="1" lang="ja-JP" altLang="en-US" sz="3600"/>
              <a:t>　</a:t>
            </a:r>
            <a:r>
              <a:rPr kumimoji="1" lang="en-US" altLang="ja-JP" sz="3600" dirty="0"/>
              <a:t>&gt;</a:t>
            </a:r>
            <a:r>
              <a:rPr kumimoji="1" lang="ja-JP" altLang="en-US" sz="3600"/>
              <a:t>　</a:t>
            </a:r>
            <a:r>
              <a:rPr kumimoji="1" lang="en-US" altLang="ja-JP" sz="3600" dirty="0"/>
              <a:t>VF</a:t>
            </a:r>
          </a:p>
          <a:p>
            <a:pPr algn="ctr"/>
            <a:r>
              <a:rPr kumimoji="1" lang="ja-JP" altLang="en-US" sz="3600"/>
              <a:t>極早期（</a:t>
            </a:r>
            <a:r>
              <a:rPr kumimoji="1" lang="en-US" altLang="ja-JP" sz="3600" dirty="0"/>
              <a:t>GS/PPG</a:t>
            </a:r>
            <a:r>
              <a:rPr kumimoji="1" lang="ja-JP" altLang="en-US" sz="3600"/>
              <a:t>）でより差が大きい</a:t>
            </a:r>
          </a:p>
        </p:txBody>
      </p:sp>
      <p:sp>
        <p:nvSpPr>
          <p:cNvPr id="8" name="テキスト ボックス 2">
            <a:extLst>
              <a:ext uri="{FF2B5EF4-FFF2-40B4-BE49-F238E27FC236}">
                <a16:creationId xmlns:a16="http://schemas.microsoft.com/office/drawing/2014/main" id="{7FE4D252-CCEC-894A-BE51-FE652C1D615E}"/>
              </a:ext>
            </a:extLst>
          </p:cNvPr>
          <p:cNvSpPr txBox="1">
            <a:spLocks noChangeArrowheads="1"/>
          </p:cNvSpPr>
          <p:nvPr/>
        </p:nvSpPr>
        <p:spPr bwMode="auto">
          <a:xfrm>
            <a:off x="1903998" y="198995"/>
            <a:ext cx="476765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緑内障進行；</a:t>
            </a:r>
            <a:r>
              <a:rPr lang="en-US" altLang="ja-JP" sz="3200" dirty="0">
                <a:solidFill>
                  <a:srgbClr val="000000"/>
                </a:solidFill>
              </a:rPr>
              <a:t>OCT vs SAP</a:t>
            </a:r>
            <a:endParaRPr lang="ja-JP" altLang="en-US" sz="3200" dirty="0">
              <a:solidFill>
                <a:srgbClr val="000000"/>
              </a:solidFill>
            </a:endParaRPr>
          </a:p>
        </p:txBody>
      </p:sp>
      <p:sp>
        <p:nvSpPr>
          <p:cNvPr id="9" name="テキスト ボックス 8">
            <a:extLst>
              <a:ext uri="{FF2B5EF4-FFF2-40B4-BE49-F238E27FC236}">
                <a16:creationId xmlns:a16="http://schemas.microsoft.com/office/drawing/2014/main" id="{F2255D93-3CC7-8C40-905F-79E2CDABD8BE}"/>
              </a:ext>
            </a:extLst>
          </p:cNvPr>
          <p:cNvSpPr txBox="1"/>
          <p:nvPr/>
        </p:nvSpPr>
        <p:spPr>
          <a:xfrm>
            <a:off x="1409700" y="2120900"/>
            <a:ext cx="2133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sz="1800" dirty="0"/>
              <a:t>GS/PPG</a:t>
            </a:r>
            <a:endParaRPr kumimoji="1" lang="ja-JP" altLang="en-US" sz="1800"/>
          </a:p>
        </p:txBody>
      </p:sp>
      <p:sp>
        <p:nvSpPr>
          <p:cNvPr id="10" name="テキスト ボックス 9">
            <a:extLst>
              <a:ext uri="{FF2B5EF4-FFF2-40B4-BE49-F238E27FC236}">
                <a16:creationId xmlns:a16="http://schemas.microsoft.com/office/drawing/2014/main" id="{AC9B9466-A938-A146-AC5C-6CCD331C5ACA}"/>
              </a:ext>
            </a:extLst>
          </p:cNvPr>
          <p:cNvSpPr txBox="1"/>
          <p:nvPr/>
        </p:nvSpPr>
        <p:spPr>
          <a:xfrm>
            <a:off x="5659870" y="2120900"/>
            <a:ext cx="21336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sz="1800" dirty="0"/>
              <a:t>PG</a:t>
            </a:r>
            <a:endParaRPr kumimoji="1" lang="ja-JP" altLang="en-US" sz="1800"/>
          </a:p>
        </p:txBody>
      </p:sp>
    </p:spTree>
    <p:extLst>
      <p:ext uri="{BB962C8B-B14F-4D97-AF65-F5344CB8AC3E}">
        <p14:creationId xmlns:p14="http://schemas.microsoft.com/office/powerpoint/2010/main" val="137121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a:p>
            <a:pPr marL="0" marR="0" lvl="0" indent="0" algn="l" rtl="0">
              <a:lnSpc>
                <a:spcPct val="100000"/>
              </a:lnSpc>
              <a:spcBef>
                <a:spcPts val="0"/>
              </a:spcBef>
              <a:spcAft>
                <a:spcPts val="0"/>
              </a:spcAft>
              <a:buClr>
                <a:schemeClr val="dk1"/>
              </a:buClr>
              <a:buSzPts val="800"/>
              <a:buFont typeface="Quattrocento Sans"/>
              <a:buNone/>
            </a:pPr>
            <a:r>
              <a:rPr lang="en-US" altLang="ja-JP" sz="3200" dirty="0">
                <a:solidFill>
                  <a:schemeClr val="dk1"/>
                </a:solidFill>
                <a:latin typeface="Cambria"/>
                <a:ea typeface="Cambria"/>
                <a:cs typeface="Cambria"/>
                <a:sym typeface="Cambria"/>
              </a:rPr>
              <a:t> - SD-OCT, SS-OCT </a:t>
            </a:r>
          </a:p>
          <a:p>
            <a:pPr marL="0" marR="0" lvl="0" indent="0" algn="l" rtl="0">
              <a:lnSpc>
                <a:spcPct val="100000"/>
              </a:lnSpc>
              <a:spcBef>
                <a:spcPts val="0"/>
              </a:spcBef>
              <a:spcAft>
                <a:spcPts val="0"/>
              </a:spcAft>
              <a:buClr>
                <a:schemeClr val="dk1"/>
              </a:buClr>
              <a:buSzPts val="800"/>
              <a:buFont typeface="Quattrocento Sans"/>
              <a:buNone/>
            </a:pPr>
            <a:r>
              <a:rPr lang="en-US" altLang="ja-JP" sz="3200" b="0" i="0" u="none" strike="noStrike" cap="none" dirty="0">
                <a:solidFill>
                  <a:schemeClr val="dk1"/>
                </a:solidFill>
                <a:latin typeface="Cambria"/>
                <a:ea typeface="Cambria"/>
                <a:cs typeface="Cambria"/>
                <a:sym typeface="Cambria"/>
              </a:rPr>
              <a:t> - OCT angiography</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
        <p:nvSpPr>
          <p:cNvPr id="9" name="テキスト ボックス 8">
            <a:extLst>
              <a:ext uri="{FF2B5EF4-FFF2-40B4-BE49-F238E27FC236}">
                <a16:creationId xmlns:a16="http://schemas.microsoft.com/office/drawing/2014/main" id="{212BBE7F-D9DC-3B49-82D3-68047505FF1B}"/>
              </a:ext>
            </a:extLst>
          </p:cNvPr>
          <p:cNvSpPr txBox="1">
            <a:spLocks noChangeArrowheads="1"/>
          </p:cNvSpPr>
          <p:nvPr/>
        </p:nvSpPr>
        <p:spPr bwMode="auto">
          <a:xfrm>
            <a:off x="1189830" y="3385091"/>
            <a:ext cx="6764337" cy="1323439"/>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緑内障診療</a:t>
            </a:r>
            <a:endParaRPr lang="en-US" altLang="ja-JP" sz="3200" dirty="0">
              <a:solidFill>
                <a:srgbClr val="FFFF00"/>
              </a:solidFill>
            </a:endParaRPr>
          </a:p>
          <a:p>
            <a:pPr algn="ctr" eaLnBrk="1" hangingPunct="1"/>
            <a:r>
              <a:rPr lang="en-US" altLang="ja-JP" sz="4800" dirty="0">
                <a:solidFill>
                  <a:srgbClr val="FFFF00"/>
                </a:solidFill>
              </a:rPr>
              <a:t>OCT</a:t>
            </a:r>
            <a:r>
              <a:rPr lang="ja-JP" altLang="en-US" sz="3200">
                <a:solidFill>
                  <a:srgbClr val="FFFF00"/>
                </a:solidFill>
              </a:rPr>
              <a:t>　＞　</a:t>
            </a:r>
            <a:r>
              <a:rPr lang="en-US" altLang="ja-JP" sz="3200" dirty="0">
                <a:solidFill>
                  <a:srgbClr val="FFFF00"/>
                </a:solidFill>
              </a:rPr>
              <a:t>VF</a:t>
            </a:r>
            <a:endParaRPr lang="ja-JP" altLang="en-US" sz="3200" dirty="0">
              <a:solidFill>
                <a:srgbClr val="FFFF00"/>
              </a:solidFill>
            </a:endParaRPr>
          </a:p>
        </p:txBody>
      </p:sp>
    </p:spTree>
    <p:extLst>
      <p:ext uri="{BB962C8B-B14F-4D97-AF65-F5344CB8AC3E}">
        <p14:creationId xmlns:p14="http://schemas.microsoft.com/office/powerpoint/2010/main" val="21679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2.9|11.9|4.1"/>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6420</TotalTime>
  <Words>4544</Words>
  <Application>Microsoft Macintosh PowerPoint</Application>
  <PresentationFormat>画面に合わせる (4:3)</PresentationFormat>
  <Paragraphs>620</Paragraphs>
  <Slides>59</Slides>
  <Notes>52</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59</vt:i4>
      </vt:variant>
    </vt:vector>
  </HeadingPairs>
  <TitlesOfParts>
    <vt:vector size="68" baseType="lpstr">
      <vt:lpstr>ＭＳ Ｐゴシック</vt:lpstr>
      <vt:lpstr>Arial</vt:lpstr>
      <vt:lpstr>Calibri</vt:lpstr>
      <vt:lpstr>Cambria</vt:lpstr>
      <vt:lpstr>Helvetica</vt:lpstr>
      <vt:lpstr>Quattrocento Sans</vt:lpstr>
      <vt:lpstr>Times</vt:lpstr>
      <vt:lpstr>Times New Roman</vt:lpstr>
      <vt:lpstr>Office Theme</vt:lpstr>
      <vt:lpstr>CSFI、網膜神経節細胞数でみる緑内障 </vt:lpstr>
      <vt:lpstr>利益相反事項</vt:lpstr>
      <vt:lpstr>緑内障</vt:lpstr>
      <vt:lpstr>緑内障の定義</vt:lpstr>
      <vt:lpstr>緑内障の定義</vt:lpstr>
      <vt:lpstr>緑内障の検査</vt:lpstr>
      <vt:lpstr>PowerPoint プレゼンテーション</vt:lpstr>
      <vt:lpstr>PowerPoint プレゼンテーション</vt:lpstr>
      <vt:lpstr>緑内障の検査</vt:lpstr>
      <vt:lpstr>Structure – function relationship in glaucoma</vt:lpstr>
      <vt:lpstr>HFA24-2測定点とONHの対応</vt:lpstr>
      <vt:lpstr>Garway-Heath Mapの検討</vt:lpstr>
      <vt:lpstr>PowerPoint プレゼンテーション</vt:lpstr>
      <vt:lpstr> OCT（早期期） とSAP（中後期） と得意な部分を組み合わせて評価    </vt:lpstr>
      <vt:lpstr>網膜神経節細胞数（RGC ）を 共通単位に</vt:lpstr>
      <vt:lpstr>PowerPoint プレゼンテーション</vt:lpstr>
      <vt:lpstr>PowerPoint プレゼンテーション</vt:lpstr>
      <vt:lpstr>wRGC(estimated RGC)</vt:lpstr>
      <vt:lpstr>CSFI ; Combined s-f index</vt:lpstr>
      <vt:lpstr>網膜神経節細胞数（RGC ）を 共通単位に</vt:lpstr>
      <vt:lpstr>SAP_RGCとOCT_RGCは良く相関</vt:lpstr>
      <vt:lpstr>PowerPoint プレゼンテーション</vt:lpstr>
      <vt:lpstr>CSFIの緑内障診断力は良好</vt:lpstr>
      <vt:lpstr>cpRNFLよりも全病期をうまく表現</vt:lpstr>
      <vt:lpstr>CSFI, RGC countの既報</vt:lpstr>
      <vt:lpstr>当科での検討</vt:lpstr>
      <vt:lpstr>当科での検討</vt:lpstr>
      <vt:lpstr>目的</vt:lpstr>
      <vt:lpstr>対象</vt:lpstr>
      <vt:lpstr>対象</vt:lpstr>
      <vt:lpstr>wRGC vs MD、VFI</vt:lpstr>
      <vt:lpstr>解析方法</vt:lpstr>
      <vt:lpstr>早期；wrgc vs MD、VFI</vt:lpstr>
      <vt:lpstr>PowerPoint プレゼンテーション</vt:lpstr>
      <vt:lpstr>PowerPoint プレゼンテーション</vt:lpstr>
      <vt:lpstr>小括</vt:lpstr>
      <vt:lpstr>PowerPoint プレゼンテーション</vt:lpstr>
      <vt:lpstr>当科での検討</vt:lpstr>
      <vt:lpstr>Structure-Function models with 6 degree grid (30, 24-2)</vt:lpstr>
      <vt:lpstr>対象</vt:lpstr>
      <vt:lpstr>対象</vt:lpstr>
      <vt:lpstr>RGC_HFA</vt:lpstr>
      <vt:lpstr>PowerPoint プレゼンテーション</vt:lpstr>
      <vt:lpstr>MD10-2 vs RGC_OCT</vt:lpstr>
      <vt:lpstr>RGC_HFA vs RGC_OCT 360 &amp;180 degree</vt:lpstr>
      <vt:lpstr>Displaced test point</vt:lpstr>
      <vt:lpstr>Displaced RGC_HFA vs. RGC_OCT 360 or 180 degree</vt:lpstr>
      <vt:lpstr>HFA10−2測定点とcpRNFLTの対応 </vt:lpstr>
      <vt:lpstr>小括</vt:lpstr>
      <vt:lpstr>視野測定点とcpRNFLTの対応 </vt:lpstr>
      <vt:lpstr>当科での検討</vt:lpstr>
      <vt:lpstr>正常22例43眼（未発表データ）</vt:lpstr>
      <vt:lpstr>Displacement improved the SF relationship</vt:lpstr>
      <vt:lpstr>HFA10-2、RGC_OCTから算出するRGC数 緑内障病期＋正常</vt:lpstr>
      <vt:lpstr>Why?</vt:lpstr>
      <vt:lpstr>Factors affecting SF relationships</vt:lpstr>
      <vt:lpstr>小括</vt:lpstr>
      <vt:lpstr>24-2c配列 (R)</vt:lpstr>
      <vt:lpstr>PowerPoint プレゼンテーション</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CSFI、網膜神経節細胞数でみる緑内障 </dc:title>
  <cp:lastModifiedBy>俊平 小川</cp:lastModifiedBy>
  <cp:revision>174</cp:revision>
  <dcterms:modified xsi:type="dcterms:W3CDTF">2018-09-16T23:25:26Z</dcterms:modified>
</cp:coreProperties>
</file>